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258" r:id="rId4"/>
    <p:sldId id="260" r:id="rId5"/>
    <p:sldId id="259" r:id="rId6"/>
    <p:sldId id="285" r:id="rId7"/>
    <p:sldId id="301" r:id="rId8"/>
    <p:sldId id="302" r:id="rId9"/>
    <p:sldId id="278" r:id="rId10"/>
    <p:sldId id="286" r:id="rId11"/>
    <p:sldId id="279" r:id="rId12"/>
    <p:sldId id="303" r:id="rId13"/>
    <p:sldId id="281"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36882C6-6D0D-40B3-B1E3-940B25646538}">
          <p14:sldIdLst>
            <p14:sldId id="257"/>
            <p14:sldId id="256"/>
            <p14:sldId id="258"/>
          </p14:sldIdLst>
        </p14:section>
        <p14:section name="无标题节" id="{B51D56F1-218E-4064-B69F-AB085A12E8D7}">
          <p14:sldIdLst>
            <p14:sldId id="260"/>
            <p14:sldId id="259"/>
            <p14:sldId id="285"/>
            <p14:sldId id="301"/>
            <p14:sldId id="302"/>
            <p14:sldId id="278"/>
            <p14:sldId id="286"/>
            <p14:sldId id="279"/>
            <p14:sldId id="303"/>
            <p14:sldId id="2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6351"/>
    <a:srgbClr val="2AA288"/>
    <a:srgbClr val="307B65"/>
    <a:srgbClr val="1E6C66"/>
    <a:srgbClr val="5AE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70" autoAdjust="0"/>
  </p:normalViewPr>
  <p:slideViewPr>
    <p:cSldViewPr snapToGrid="0">
      <p:cViewPr varScale="1">
        <p:scale>
          <a:sx n="88" d="100"/>
          <a:sy n="88" d="100"/>
        </p:scale>
        <p:origin x="69" y="75"/>
      </p:cViewPr>
      <p:guideLst>
        <p:guide orient="horz" pos="2160"/>
        <p:guide pos="3840"/>
      </p:guideLst>
    </p:cSldViewPr>
  </p:slideViewPr>
  <p:outlineViewPr>
    <p:cViewPr>
      <p:scale>
        <a:sx n="33" d="100"/>
        <a:sy n="33" d="100"/>
      </p:scale>
      <p:origin x="0" y="-306"/>
    </p:cViewPr>
  </p:outlineViewPr>
  <p:notesTextViewPr>
    <p:cViewPr>
      <p:scale>
        <a:sx n="1" d="1"/>
        <a:sy n="1" d="1"/>
      </p:scale>
      <p:origin x="0" y="0"/>
    </p:cViewPr>
  </p:notesTextViewPr>
  <p:sorterViewPr>
    <p:cViewPr>
      <p:scale>
        <a:sx n="100" d="100"/>
        <a:sy n="100" d="100"/>
      </p:scale>
      <p:origin x="0" y="-24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2346A-C1CB-4954-83E5-E9FBD5F452D5}" type="datetimeFigureOut">
              <a:rPr lang="zh-CN" altLang="en-US" smtClean="0"/>
              <a:pPr/>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EAE720-4FB5-48D8-B8FD-B19B80E02F5F}" type="slidenum">
              <a:rPr lang="zh-CN" altLang="en-US" smtClean="0"/>
              <a:pPr/>
              <a:t>‹#›</a:t>
            </a:fld>
            <a:endParaRPr lang="zh-CN" altLang="en-US"/>
          </a:p>
        </p:txBody>
      </p:sp>
    </p:spTree>
    <p:extLst>
      <p:ext uri="{BB962C8B-B14F-4D97-AF65-F5344CB8AC3E}">
        <p14:creationId xmlns:p14="http://schemas.microsoft.com/office/powerpoint/2010/main" val="643212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1</a:t>
            </a:fld>
            <a:endParaRPr lang="zh-CN" altLang="en-US"/>
          </a:p>
        </p:txBody>
      </p:sp>
    </p:spTree>
    <p:extLst>
      <p:ext uri="{BB962C8B-B14F-4D97-AF65-F5344CB8AC3E}">
        <p14:creationId xmlns:p14="http://schemas.microsoft.com/office/powerpoint/2010/main" val="243007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EAE720-4FB5-48D8-B8FD-B19B80E02F5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9078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11</a:t>
            </a:fld>
            <a:endParaRPr lang="zh-CN" altLang="en-US"/>
          </a:p>
        </p:txBody>
      </p:sp>
    </p:spTree>
    <p:extLst>
      <p:ext uri="{BB962C8B-B14F-4D97-AF65-F5344CB8AC3E}">
        <p14:creationId xmlns:p14="http://schemas.microsoft.com/office/powerpoint/2010/main" val="3799290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EAE720-4FB5-48D8-B8FD-B19B80E02F5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63331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13</a:t>
            </a:fld>
            <a:endParaRPr lang="zh-CN" altLang="en-US"/>
          </a:p>
        </p:txBody>
      </p:sp>
    </p:spTree>
    <p:extLst>
      <p:ext uri="{BB962C8B-B14F-4D97-AF65-F5344CB8AC3E}">
        <p14:creationId xmlns:p14="http://schemas.microsoft.com/office/powerpoint/2010/main" val="7198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2</a:t>
            </a:fld>
            <a:endParaRPr lang="zh-CN" altLang="en-US"/>
          </a:p>
        </p:txBody>
      </p:sp>
    </p:spTree>
    <p:extLst>
      <p:ext uri="{BB962C8B-B14F-4D97-AF65-F5344CB8AC3E}">
        <p14:creationId xmlns:p14="http://schemas.microsoft.com/office/powerpoint/2010/main" val="373630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3</a:t>
            </a:fld>
            <a:endParaRPr lang="zh-CN" altLang="en-US"/>
          </a:p>
        </p:txBody>
      </p:sp>
    </p:spTree>
    <p:extLst>
      <p:ext uri="{BB962C8B-B14F-4D97-AF65-F5344CB8AC3E}">
        <p14:creationId xmlns:p14="http://schemas.microsoft.com/office/powerpoint/2010/main" val="1916809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4</a:t>
            </a:fld>
            <a:endParaRPr lang="zh-CN" altLang="en-US"/>
          </a:p>
        </p:txBody>
      </p:sp>
    </p:spTree>
    <p:extLst>
      <p:ext uri="{BB962C8B-B14F-4D97-AF65-F5344CB8AC3E}">
        <p14:creationId xmlns:p14="http://schemas.microsoft.com/office/powerpoint/2010/main" val="331656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5</a:t>
            </a:fld>
            <a:endParaRPr lang="zh-CN" altLang="en-US"/>
          </a:p>
        </p:txBody>
      </p:sp>
    </p:spTree>
    <p:extLst>
      <p:ext uri="{BB962C8B-B14F-4D97-AF65-F5344CB8AC3E}">
        <p14:creationId xmlns:p14="http://schemas.microsoft.com/office/powerpoint/2010/main" val="132955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EAE720-4FB5-48D8-B8FD-B19B80E02F5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9813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EAE720-4FB5-48D8-B8FD-B19B80E02F5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6481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EAE720-4FB5-48D8-B8FD-B19B80E02F5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11752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EAE720-4FB5-48D8-B8FD-B19B80E02F5F}" type="slidenum">
              <a:rPr lang="zh-CN" altLang="en-US" smtClean="0"/>
              <a:pPr/>
              <a:t>9</a:t>
            </a:fld>
            <a:endParaRPr lang="zh-CN" altLang="en-US"/>
          </a:p>
        </p:txBody>
      </p:sp>
    </p:spTree>
    <p:extLst>
      <p:ext uri="{BB962C8B-B14F-4D97-AF65-F5344CB8AC3E}">
        <p14:creationId xmlns:p14="http://schemas.microsoft.com/office/powerpoint/2010/main" val="73693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870769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3612658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331209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3958113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2313829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27256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894014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3439418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233281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305825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9E3D6EE-339D-4EB2-AD40-2FE1DD571F35}" type="datetimeFigureOut">
              <a:rPr lang="zh-CN" altLang="en-US" smtClean="0"/>
              <a:pPr/>
              <a:t>2021/6/28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101721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E3D6EE-339D-4EB2-AD40-2FE1DD571F35}" type="datetimeFigureOut">
              <a:rPr lang="zh-CN" altLang="en-US" smtClean="0"/>
              <a:pPr/>
              <a:t>2021/6/28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0A75C-0626-4A94-B86B-2438D0D9A088}" type="slidenum">
              <a:rPr lang="zh-CN" altLang="en-US" smtClean="0"/>
              <a:pPr/>
              <a:t>‹#›</a:t>
            </a:fld>
            <a:endParaRPr lang="zh-CN" altLang="en-US"/>
          </a:p>
        </p:txBody>
      </p:sp>
    </p:spTree>
    <p:extLst>
      <p:ext uri="{BB962C8B-B14F-4D97-AF65-F5344CB8AC3E}">
        <p14:creationId xmlns:p14="http://schemas.microsoft.com/office/powerpoint/2010/main" val="182783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grpSp>
        <p:nvGrpSpPr>
          <p:cNvPr id="2" name="组合 56"/>
          <p:cNvGrpSpPr/>
          <p:nvPr/>
        </p:nvGrpSpPr>
        <p:grpSpPr>
          <a:xfrm flipH="1">
            <a:off x="5585443" y="2478625"/>
            <a:ext cx="6507162" cy="4591050"/>
            <a:chOff x="0" y="0"/>
            <a:chExt cx="9046719" cy="6382013"/>
          </a:xfrm>
        </p:grpSpPr>
        <p:sp>
          <p:nvSpPr>
            <p:cNvPr id="3" name="等腰三角形 30"/>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 name="等腰三角形 31"/>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 name="等腰三角形 32"/>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 name="等腰三角形 33"/>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 name="等腰三角形 34"/>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等腰三角形 35"/>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 name="等腰三角形 36"/>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 name="等腰三角形 37"/>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 name="等腰三角形 38"/>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2" name="等腰三角形 39"/>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3" name="等腰三角形 40"/>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等腰三角形 41"/>
            <p:cNvSpPr/>
            <p:nvPr/>
          </p:nvSpPr>
          <p:spPr>
            <a:xfrm rot="1593660">
              <a:off x="132887" y="3371058"/>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5" name="等腰三角形 42"/>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等腰三角形 43"/>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7" name="等腰三角形 44"/>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等腰三角形 45"/>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9" name="等腰三角形 46"/>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等腰三角形 47"/>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1" name="等腰三角形 48"/>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等腰三角形 49"/>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3" name="等腰三角形 50"/>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等腰三角形 51"/>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5" name="等腰三角形 52"/>
            <p:cNvSpPr/>
            <p:nvPr/>
          </p:nvSpPr>
          <p:spPr>
            <a:xfrm rot="5400000">
              <a:off x="-228089" y="3979391"/>
              <a:ext cx="2171079"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6" name="等腰三角形 53"/>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7" name="等腰三角形 54"/>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8" name="等腰三角形 55"/>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29" name="组合 57"/>
          <p:cNvGrpSpPr/>
          <p:nvPr/>
        </p:nvGrpSpPr>
        <p:grpSpPr>
          <a:xfrm flipV="1">
            <a:off x="-58737" y="-385762"/>
            <a:ext cx="6508750" cy="4589462"/>
            <a:chOff x="0" y="0"/>
            <a:chExt cx="9046719" cy="6382013"/>
          </a:xfrm>
        </p:grpSpPr>
        <p:sp>
          <p:nvSpPr>
            <p:cNvPr id="3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56" name="矩形 55"/>
          <p:cNvSpPr/>
          <p:nvPr/>
        </p:nvSpPr>
        <p:spPr>
          <a:xfrm>
            <a:off x="2551165" y="1980710"/>
            <a:ext cx="5674951" cy="1754326"/>
          </a:xfrm>
          <a:prstGeom prst="rect">
            <a:avLst/>
          </a:prstGeom>
        </p:spPr>
        <p:txBody>
          <a:bodyPr wrap="none">
            <a:spAutoFit/>
          </a:bodyPr>
          <a:lstStyle/>
          <a:p>
            <a:r>
              <a:rPr lang="zh-CN" altLang="en-US"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       无人系统设计</a:t>
            </a:r>
            <a:endParaRPr lang="en-US" altLang="zh-CN"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a:p>
            <a:r>
              <a:rPr lang="en-US" altLang="zh-CN"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	   </a:t>
            </a:r>
            <a:r>
              <a:rPr lang="zh-CN" altLang="en-US"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分析与实现</a:t>
            </a:r>
            <a:endParaRPr lang="en-US" altLang="zh-CN"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58" name="文本框 57"/>
          <p:cNvSpPr txBox="1"/>
          <p:nvPr/>
        </p:nvSpPr>
        <p:spPr>
          <a:xfrm>
            <a:off x="3426647" y="3915141"/>
            <a:ext cx="4608954" cy="523220"/>
          </a:xfrm>
          <a:prstGeom prst="rect">
            <a:avLst/>
          </a:prstGeom>
          <a:noFill/>
        </p:spPr>
        <p:txBody>
          <a:bodyPr wrap="none" rtlCol="0">
            <a:spAutoFit/>
          </a:bodyPr>
          <a:lstStyle/>
          <a:p>
            <a:r>
              <a:rPr lang="en-US" altLang="zh-CN" sz="2000" b="1" dirty="0">
                <a:solidFill>
                  <a:schemeClr val="bg1"/>
                </a:solidFill>
                <a:latin typeface="幼圆" panose="02010509060101010101" pitchFamily="49" charset="-122"/>
                <a:ea typeface="幼圆" panose="02010509060101010101" pitchFamily="49" charset="-122"/>
                <a:cs typeface="Kartika" panose="02020503030404060203" pitchFamily="18" charset="0"/>
              </a:rPr>
              <a:t>          </a:t>
            </a:r>
            <a:r>
              <a:rPr lang="zh-CN" altLang="en-US" sz="2000" b="1" dirty="0">
                <a:solidFill>
                  <a:schemeClr val="bg1"/>
                </a:solidFill>
                <a:latin typeface="幼圆" panose="02010509060101010101" pitchFamily="49" charset="-122"/>
                <a:ea typeface="幼圆" panose="02010509060101010101" pitchFamily="49" charset="-122"/>
                <a:cs typeface="Kartika" panose="02020503030404060203" pitchFamily="18" charset="0"/>
              </a:rPr>
              <a:t>周义天 许正霖 杨宇晗</a:t>
            </a:r>
            <a:r>
              <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   </a:t>
            </a:r>
          </a:p>
        </p:txBody>
      </p:sp>
      <p:cxnSp>
        <p:nvCxnSpPr>
          <p:cNvPr id="59" name="直接连接符 58"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43991" y="122574"/>
            <a:ext cx="0" cy="7200000"/>
          </a:xfrm>
          <a:prstGeom prst="line">
            <a:avLst/>
          </a:prstGeom>
          <a:ln>
            <a:solidFill>
              <a:srgbClr val="FEFEFE"/>
            </a:solidFill>
          </a:ln>
        </p:spPr>
        <p:style>
          <a:lnRef idx="1">
            <a:schemeClr val="accent1"/>
          </a:lnRef>
          <a:fillRef idx="0">
            <a:schemeClr val="accent1"/>
          </a:fillRef>
          <a:effectRef idx="0">
            <a:schemeClr val="accent1"/>
          </a:effectRef>
          <a:fontRef idx="minor">
            <a:schemeClr val="tx1"/>
          </a:fontRef>
        </p:style>
      </p:cxnSp>
      <p:pic>
        <p:nvPicPr>
          <p:cNvPr id="60"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5977788" y="-700326"/>
            <a:ext cx="609600" cy="609600"/>
          </a:xfrm>
          <a:prstGeom prst="rect">
            <a:avLst/>
          </a:prstGeom>
        </p:spPr>
      </p:pic>
    </p:spTree>
    <p:extLst>
      <p:ext uri="{BB962C8B-B14F-4D97-AF65-F5344CB8AC3E}">
        <p14:creationId xmlns:p14="http://schemas.microsoft.com/office/powerpoint/2010/main" val="3878821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par>
                                <p:cTn id="7" presetID="2" presetClass="entr" presetSubtype="8"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1000" fill="hold"/>
                                        <p:tgtEl>
                                          <p:spTgt spid="29"/>
                                        </p:tgtEl>
                                        <p:attrNameLst>
                                          <p:attrName>ppt_x</p:attrName>
                                        </p:attrNameLst>
                                      </p:cBhvr>
                                      <p:tavLst>
                                        <p:tav tm="0">
                                          <p:val>
                                            <p:strVal val="0-#ppt_w/2"/>
                                          </p:val>
                                        </p:tav>
                                        <p:tav tm="100000">
                                          <p:val>
                                            <p:strVal val="#ppt_x"/>
                                          </p:val>
                                        </p:tav>
                                      </p:tavLst>
                                    </p:anim>
                                    <p:anim calcmode="lin" valueType="num">
                                      <p:cBhvr additive="base">
                                        <p:cTn id="10" dur="1000" fill="hold"/>
                                        <p:tgtEl>
                                          <p:spTgt spid="29"/>
                                        </p:tgtEl>
                                        <p:attrNameLst>
                                          <p:attrName>ppt_y</p:attrName>
                                        </p:attrNameLst>
                                      </p:cBhvr>
                                      <p:tavLst>
                                        <p:tav tm="0">
                                          <p:val>
                                            <p:strVal val="#ppt_y"/>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1+#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56"/>
                                        </p:tgtEl>
                                        <p:attrNameLst>
                                          <p:attrName>style.visibility</p:attrName>
                                        </p:attrNameLst>
                                      </p:cBhvr>
                                      <p:to>
                                        <p:strVal val="visible"/>
                                      </p:to>
                                    </p:set>
                                    <p:anim by="(-#ppt_w*2)" calcmode="lin" valueType="num">
                                      <p:cBhvr rctx="PPT">
                                        <p:cTn id="18" dur="500" autoRev="1" fill="hold">
                                          <p:stCondLst>
                                            <p:cond delay="0"/>
                                          </p:stCondLst>
                                        </p:cTn>
                                        <p:tgtEl>
                                          <p:spTgt spid="56"/>
                                        </p:tgtEl>
                                        <p:attrNameLst>
                                          <p:attrName>ppt_w</p:attrName>
                                        </p:attrNameLst>
                                      </p:cBhvr>
                                    </p:anim>
                                    <p:anim by="(#ppt_w*0.50)" calcmode="lin" valueType="num">
                                      <p:cBhvr>
                                        <p:cTn id="19" dur="500" decel="50000" autoRev="1" fill="hold">
                                          <p:stCondLst>
                                            <p:cond delay="0"/>
                                          </p:stCondLst>
                                        </p:cTn>
                                        <p:tgtEl>
                                          <p:spTgt spid="56"/>
                                        </p:tgtEl>
                                        <p:attrNameLst>
                                          <p:attrName>ppt_x</p:attrName>
                                        </p:attrNameLst>
                                      </p:cBhvr>
                                    </p:anim>
                                    <p:anim from="(-#ppt_h/2)" to="(#ppt_y)" calcmode="lin" valueType="num">
                                      <p:cBhvr>
                                        <p:cTn id="20" dur="1000" fill="hold">
                                          <p:stCondLst>
                                            <p:cond delay="0"/>
                                          </p:stCondLst>
                                        </p:cTn>
                                        <p:tgtEl>
                                          <p:spTgt spid="56"/>
                                        </p:tgtEl>
                                        <p:attrNameLst>
                                          <p:attrName>ppt_y</p:attrName>
                                        </p:attrNameLst>
                                      </p:cBhvr>
                                    </p:anim>
                                    <p:animRot by="21600000">
                                      <p:cBhvr>
                                        <p:cTn id="21" dur="1000" fill="hold">
                                          <p:stCondLst>
                                            <p:cond delay="0"/>
                                          </p:stCondLst>
                                        </p:cTn>
                                        <p:tgtEl>
                                          <p:spTgt spid="56"/>
                                        </p:tgtEl>
                                        <p:attrNameLst>
                                          <p:attrName>r</p:attrName>
                                        </p:attrNameLst>
                                      </p:cBhvr>
                                    </p:animRot>
                                  </p:childTnLst>
                                </p:cTn>
                              </p:par>
                            </p:childTnLst>
                          </p:cTn>
                        </p:par>
                        <p:par>
                          <p:cTn id="22" fill="hold">
                            <p:stCondLst>
                              <p:cond delay="3000"/>
                            </p:stCondLst>
                            <p:childTnLst>
                              <p:par>
                                <p:cTn id="23" presetID="16" presetClass="entr" presetSubtype="37"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barn(outVertical)">
                                      <p:cBhvr>
                                        <p:cTn id="25" dur="500"/>
                                        <p:tgtEl>
                                          <p:spTgt spid="59"/>
                                        </p:tgtEl>
                                      </p:cBhvr>
                                    </p:animEffect>
                                  </p:childTnLst>
                                </p:cTn>
                              </p:par>
                            </p:childTnLst>
                          </p:cTn>
                        </p:par>
                        <p:par>
                          <p:cTn id="26" fill="hold">
                            <p:stCondLst>
                              <p:cond delay="3500"/>
                            </p:stCondLst>
                            <p:childTnLst>
                              <p:par>
                                <p:cTn id="27" presetID="53" presetClass="entr" presetSubtype="16"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60"/>
                </p:tgtEl>
              </p:cMediaNode>
            </p:audio>
          </p:childTnLst>
        </p:cTn>
      </p:par>
    </p:tnLst>
    <p:bldLst>
      <p:bldP spid="56" grpId="0"/>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2" name="矩形 1">
            <a:extLst>
              <a:ext uri="{FF2B5EF4-FFF2-40B4-BE49-F238E27FC236}">
                <a16:creationId xmlns:a16="http://schemas.microsoft.com/office/drawing/2014/main" id="{FC304BD5-2A79-40E8-A12B-42C02426DAE5}"/>
              </a:ext>
            </a:extLst>
          </p:cNvPr>
          <p:cNvSpPr/>
          <p:nvPr/>
        </p:nvSpPr>
        <p:spPr>
          <a:xfrm>
            <a:off x="197816" y="223662"/>
            <a:ext cx="4602279" cy="584775"/>
          </a:xfrm>
          <a:prstGeom prst="rect">
            <a:avLst/>
          </a:prstGeom>
          <a:noFill/>
        </p:spPr>
        <p:txBody>
          <a:bodyPr wrap="square" lIns="91440" tIns="45720" rIns="91440" bIns="45720">
            <a:spAutoFit/>
          </a:bodyPr>
          <a:lstStyle/>
          <a:p>
            <a:pPr algn="ctr"/>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rPr>
              <a:t>Part2:</a:t>
            </a:r>
            <a:r>
              <a:rPr lang="zh-CN" alt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固定靶展示分析</a:t>
            </a:r>
          </a:p>
        </p:txBody>
      </p:sp>
      <p:pic>
        <p:nvPicPr>
          <p:cNvPr id="4" name="a2b20c2af0081d48ca752b89981d7043">
            <a:hlinkClick r:id="" action="ppaction://media"/>
            <a:extLst>
              <a:ext uri="{FF2B5EF4-FFF2-40B4-BE49-F238E27FC236}">
                <a16:creationId xmlns:a16="http://schemas.microsoft.com/office/drawing/2014/main" id="{708D93AE-CF65-4010-936F-B8410E7F12D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57044" y="808437"/>
            <a:ext cx="10302343" cy="5837994"/>
          </a:xfrm>
          <a:prstGeom prst="rect">
            <a:avLst/>
          </a:prstGeom>
        </p:spPr>
      </p:pic>
    </p:spTree>
    <p:extLst>
      <p:ext uri="{BB962C8B-B14F-4D97-AF65-F5344CB8AC3E}">
        <p14:creationId xmlns:p14="http://schemas.microsoft.com/office/powerpoint/2010/main" val="88992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2" name="组合 56"/>
          <p:cNvGrpSpPr/>
          <p:nvPr/>
        </p:nvGrpSpPr>
        <p:grpSpPr>
          <a:xfrm flipH="1" flipV="1">
            <a:off x="5742952" y="-374711"/>
            <a:ext cx="6507162" cy="4591050"/>
            <a:chOff x="0" y="0"/>
            <a:chExt cx="9046719" cy="6382013"/>
          </a:xfrm>
        </p:grpSpPr>
        <p:sp>
          <p:nvSpPr>
            <p:cNvPr id="3" name="等腰三角形 30"/>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 name="等腰三角形 31"/>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 name="等腰三角形 32"/>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 name="等腰三角形 33"/>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 name="等腰三角形 34"/>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等腰三角形 35"/>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 name="等腰三角形 36"/>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 name="等腰三角形 37"/>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 name="等腰三角形 38"/>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2" name="等腰三角形 39"/>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3" name="等腰三角形 40"/>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等腰三角形 41"/>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5" name="等腰三角形 42"/>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等腰三角形 43"/>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7" name="等腰三角形 44"/>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等腰三角形 45"/>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9" name="等腰三角形 46"/>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等腰三角形 47"/>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1" name="等腰三角形 48"/>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等腰三角形 49"/>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3" name="等腰三角形 50"/>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等腰三角形 51"/>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5" name="等腰三角形 52"/>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6" name="等腰三角形 53"/>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7" name="等腰三角形 54"/>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8" name="等腰三角形 55"/>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29" name="组合 57"/>
          <p:cNvGrpSpPr/>
          <p:nvPr/>
        </p:nvGrpSpPr>
        <p:grpSpPr>
          <a:xfrm>
            <a:off x="-94941" y="2657689"/>
            <a:ext cx="6508750" cy="4589462"/>
            <a:chOff x="0" y="0"/>
            <a:chExt cx="9046719" cy="6382013"/>
          </a:xfrm>
        </p:grpSpPr>
        <p:sp>
          <p:nvSpPr>
            <p:cNvPr id="3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56" name="TextBox 20"/>
          <p:cNvSpPr txBox="1"/>
          <p:nvPr/>
        </p:nvSpPr>
        <p:spPr>
          <a:xfrm>
            <a:off x="2058495" y="718762"/>
            <a:ext cx="2075889" cy="2554545"/>
          </a:xfrm>
          <a:prstGeom prst="rect">
            <a:avLst/>
          </a:prstGeom>
          <a:noFill/>
        </p:spPr>
        <p:txBody>
          <a:bodyPr wrap="none" lIns="0" tIns="0" rIns="0" bIns="0" rtlCol="0">
            <a:spAutoFit/>
          </a:bodyPr>
          <a:lstStyle/>
          <a:p>
            <a:r>
              <a:rPr lang="en-US" altLang="zh-CN" sz="16600" b="1" spc="400" dirty="0">
                <a:solidFill>
                  <a:schemeClr val="bg1"/>
                </a:solidFill>
                <a:latin typeface="Agency FB" panose="020B0503020202020204" pitchFamily="34" charset="0"/>
                <a:ea typeface="微软雅黑" pitchFamily="34" charset="-122"/>
              </a:rPr>
              <a:t>03</a:t>
            </a:r>
            <a:endParaRPr lang="zh-CN" altLang="en-US" sz="16600" b="1" spc="400" dirty="0">
              <a:solidFill>
                <a:schemeClr val="bg1"/>
              </a:solidFill>
              <a:latin typeface="Agency FB" panose="020B0503020202020204" pitchFamily="34" charset="0"/>
              <a:ea typeface="微软雅黑" pitchFamily="34" charset="-122"/>
            </a:endParaRPr>
          </a:p>
        </p:txBody>
      </p:sp>
      <p:sp>
        <p:nvSpPr>
          <p:cNvPr id="57" name="矩形 56"/>
          <p:cNvSpPr/>
          <p:nvPr/>
        </p:nvSpPr>
        <p:spPr>
          <a:xfrm>
            <a:off x="4525920" y="3591983"/>
            <a:ext cx="6109366" cy="1107996"/>
          </a:xfrm>
          <a:prstGeom prst="rect">
            <a:avLst/>
          </a:prstGeom>
        </p:spPr>
        <p:txBody>
          <a:bodyPr wrap="none">
            <a:spAutoFit/>
          </a:bodyPr>
          <a:lstStyle/>
          <a:p>
            <a:pPr algn="ctr"/>
            <a:r>
              <a:rPr lang="zh-CN" altLang="en-US" sz="6600" dirty="0">
                <a:solidFill>
                  <a:schemeClr val="bg1"/>
                </a:solidFill>
                <a:latin typeface="方正清刻本悦宋简体" panose="02000000000000000000" pitchFamily="2" charset="-122"/>
                <a:ea typeface="方正清刻本悦宋简体" panose="02000000000000000000" pitchFamily="2" charset="-122"/>
              </a:rPr>
              <a:t>移动靶展示分析</a:t>
            </a: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2700000">
            <a:off x="4331621" y="1884767"/>
            <a:ext cx="0" cy="2880000"/>
          </a:xfrm>
          <a:prstGeom prst="line">
            <a:avLst/>
          </a:prstGeom>
          <a:ln w="25400">
            <a:solidFill>
              <a:srgbClr val="FEFE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67492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0-#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6"/>
                                        </p:tgtEl>
                                        <p:attrNameLst>
                                          <p:attrName>style.visibility</p:attrName>
                                        </p:attrNameLst>
                                      </p:cBhvr>
                                      <p:to>
                                        <p:strVal val="visible"/>
                                      </p:to>
                                    </p:set>
                                    <p:anim by="(-#ppt_w*2)" calcmode="lin" valueType="num">
                                      <p:cBhvr rctx="PPT">
                                        <p:cTn id="16" dur="500" autoRev="1" fill="hold">
                                          <p:stCondLst>
                                            <p:cond delay="0"/>
                                          </p:stCondLst>
                                        </p:cTn>
                                        <p:tgtEl>
                                          <p:spTgt spid="56"/>
                                        </p:tgtEl>
                                        <p:attrNameLst>
                                          <p:attrName>ppt_w</p:attrName>
                                        </p:attrNameLst>
                                      </p:cBhvr>
                                    </p:anim>
                                    <p:anim by="(#ppt_w*0.50)" calcmode="lin" valueType="num">
                                      <p:cBhvr>
                                        <p:cTn id="17" dur="500" decel="50000" autoRev="1" fill="hold">
                                          <p:stCondLst>
                                            <p:cond delay="0"/>
                                          </p:stCondLst>
                                        </p:cTn>
                                        <p:tgtEl>
                                          <p:spTgt spid="56"/>
                                        </p:tgtEl>
                                        <p:attrNameLst>
                                          <p:attrName>ppt_x</p:attrName>
                                        </p:attrNameLst>
                                      </p:cBhvr>
                                    </p:anim>
                                    <p:anim from="(-#ppt_h/2)" to="(#ppt_y)" calcmode="lin" valueType="num">
                                      <p:cBhvr>
                                        <p:cTn id="18" dur="1000" fill="hold">
                                          <p:stCondLst>
                                            <p:cond delay="0"/>
                                          </p:stCondLst>
                                        </p:cTn>
                                        <p:tgtEl>
                                          <p:spTgt spid="56"/>
                                        </p:tgtEl>
                                        <p:attrNameLst>
                                          <p:attrName>ppt_y</p:attrName>
                                        </p:attrNameLst>
                                      </p:cBhvr>
                                    </p:anim>
                                    <p:animRot by="21600000">
                                      <p:cBhvr>
                                        <p:cTn id="19" dur="1000" fill="hold">
                                          <p:stCondLst>
                                            <p:cond delay="0"/>
                                          </p:stCondLst>
                                        </p:cTn>
                                        <p:tgtEl>
                                          <p:spTgt spid="56"/>
                                        </p:tgtEl>
                                        <p:attrNameLst>
                                          <p:attrName>r</p:attrName>
                                        </p:attrNameLst>
                                      </p:cBhvr>
                                    </p:animRot>
                                  </p:childTnLst>
                                </p:cTn>
                              </p:par>
                            </p:childTnLst>
                          </p:cTn>
                        </p:par>
                        <p:par>
                          <p:cTn id="20" fill="hold">
                            <p:stCondLst>
                              <p:cond delay="1850"/>
                            </p:stCondLst>
                            <p:childTnLst>
                              <p:par>
                                <p:cTn id="21" presetID="16" presetClass="entr" presetSubtype="42"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arn(outHorizontal)">
                                      <p:cBhvr>
                                        <p:cTn id="23" dur="500"/>
                                        <p:tgtEl>
                                          <p:spTgt spid="58"/>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p:cTn id="27" dur="1000" fill="hold"/>
                                        <p:tgtEl>
                                          <p:spTgt spid="57"/>
                                        </p:tgtEl>
                                        <p:attrNameLst>
                                          <p:attrName>ppt_w</p:attrName>
                                        </p:attrNameLst>
                                      </p:cBhvr>
                                      <p:tavLst>
                                        <p:tav tm="0">
                                          <p:val>
                                            <p:fltVal val="0"/>
                                          </p:val>
                                        </p:tav>
                                        <p:tav tm="100000">
                                          <p:val>
                                            <p:strVal val="#ppt_w"/>
                                          </p:val>
                                        </p:tav>
                                      </p:tavLst>
                                    </p:anim>
                                    <p:anim calcmode="lin" valueType="num">
                                      <p:cBhvr>
                                        <p:cTn id="28" dur="1000" fill="hold"/>
                                        <p:tgtEl>
                                          <p:spTgt spid="57"/>
                                        </p:tgtEl>
                                        <p:attrNameLst>
                                          <p:attrName>ppt_h</p:attrName>
                                        </p:attrNameLst>
                                      </p:cBhvr>
                                      <p:tavLst>
                                        <p:tav tm="0">
                                          <p:val>
                                            <p:fltVal val="0"/>
                                          </p:val>
                                        </p:tav>
                                        <p:tav tm="100000">
                                          <p:val>
                                            <p:strVal val="#ppt_h"/>
                                          </p:val>
                                        </p:tav>
                                      </p:tavLst>
                                    </p:anim>
                                    <p:animEffect transition="in" filter="fade">
                                      <p:cBhvr>
                                        <p:cTn id="29"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2" name="矩形 1">
            <a:extLst>
              <a:ext uri="{FF2B5EF4-FFF2-40B4-BE49-F238E27FC236}">
                <a16:creationId xmlns:a16="http://schemas.microsoft.com/office/drawing/2014/main" id="{FC304BD5-2A79-40E8-A12B-42C02426DAE5}"/>
              </a:ext>
            </a:extLst>
          </p:cNvPr>
          <p:cNvSpPr/>
          <p:nvPr/>
        </p:nvSpPr>
        <p:spPr>
          <a:xfrm>
            <a:off x="197816" y="223662"/>
            <a:ext cx="4602279" cy="584775"/>
          </a:xfrm>
          <a:prstGeom prst="rect">
            <a:avLst/>
          </a:prstGeom>
          <a:noFill/>
        </p:spPr>
        <p:txBody>
          <a:bodyPr wrap="square" lIns="91440" tIns="45720" rIns="91440" bIns="45720">
            <a:spAutoFit/>
          </a:bodyPr>
          <a:lstStyle/>
          <a:p>
            <a:pPr algn="ctr"/>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rPr>
              <a:t>Part2:</a:t>
            </a:r>
            <a:r>
              <a:rPr lang="zh-CN" alt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移动靶展示分析</a:t>
            </a:r>
          </a:p>
        </p:txBody>
      </p:sp>
      <p:pic>
        <p:nvPicPr>
          <p:cNvPr id="3" name="439f54952798193c31633e111fbf0d89">
            <a:hlinkClick r:id="" action="ppaction://media"/>
            <a:extLst>
              <a:ext uri="{FF2B5EF4-FFF2-40B4-BE49-F238E27FC236}">
                <a16:creationId xmlns:a16="http://schemas.microsoft.com/office/drawing/2014/main" id="{F064ED97-29E0-4000-9787-6C743A7E36B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3091" y="829970"/>
            <a:ext cx="9934983" cy="5629824"/>
          </a:xfrm>
          <a:prstGeom prst="rect">
            <a:avLst/>
          </a:prstGeom>
        </p:spPr>
      </p:pic>
    </p:spTree>
    <p:extLst>
      <p:ext uri="{BB962C8B-B14F-4D97-AF65-F5344CB8AC3E}">
        <p14:creationId xmlns:p14="http://schemas.microsoft.com/office/powerpoint/2010/main" val="1958046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2" name="组合 56"/>
          <p:cNvGrpSpPr/>
          <p:nvPr/>
        </p:nvGrpSpPr>
        <p:grpSpPr>
          <a:xfrm flipH="1">
            <a:off x="5765508" y="2832709"/>
            <a:ext cx="6507162" cy="4591050"/>
            <a:chOff x="0" y="0"/>
            <a:chExt cx="9046719" cy="6382013"/>
          </a:xfrm>
        </p:grpSpPr>
        <p:sp>
          <p:nvSpPr>
            <p:cNvPr id="3" name="等腰三角形 30"/>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 name="等腰三角形 31"/>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 name="等腰三角形 32"/>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 name="等腰三角形 33"/>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 name="等腰三角形 34"/>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等腰三角形 35"/>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 name="等腰三角形 36"/>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 name="等腰三角形 37"/>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 name="等腰三角形 38"/>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2" name="等腰三角形 39"/>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3" name="等腰三角形 40"/>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等腰三角形 41"/>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5" name="等腰三角形 42"/>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等腰三角形 43"/>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7" name="等腰三角形 44"/>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等腰三角形 45"/>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9" name="等腰三角形 46"/>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等腰三角形 47"/>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1" name="等腰三角形 48"/>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等腰三角形 49"/>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3" name="等腰三角形 50"/>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等腰三角形 51"/>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5" name="等腰三角形 52"/>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6" name="等腰三角形 53"/>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7" name="等腰三角形 54"/>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8" name="等腰三角形 55"/>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29" name="组合 57"/>
          <p:cNvGrpSpPr/>
          <p:nvPr/>
        </p:nvGrpSpPr>
        <p:grpSpPr>
          <a:xfrm flipV="1">
            <a:off x="-58737" y="-385762"/>
            <a:ext cx="6508750" cy="4589462"/>
            <a:chOff x="0" y="0"/>
            <a:chExt cx="9046719" cy="6382013"/>
          </a:xfrm>
        </p:grpSpPr>
        <p:sp>
          <p:nvSpPr>
            <p:cNvPr id="3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56" name="矩形 55"/>
          <p:cNvSpPr/>
          <p:nvPr/>
        </p:nvSpPr>
        <p:spPr>
          <a:xfrm>
            <a:off x="2445358" y="2617866"/>
            <a:ext cx="7802136" cy="923330"/>
          </a:xfrm>
          <a:prstGeom prst="rect">
            <a:avLst/>
          </a:prstGeom>
        </p:spPr>
        <p:txBody>
          <a:bodyPr wrap="none">
            <a:spAutoFit/>
          </a:bodyPr>
          <a:lstStyle/>
          <a:p>
            <a:r>
              <a:rPr lang="zh-CN" altLang="en-US"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感谢在座各位的聆听观看</a:t>
            </a:r>
            <a:endParaRPr lang="en-US" altLang="zh-CN" sz="5400" b="1" dirty="0">
              <a:solidFill>
                <a:schemeClr val="bg1"/>
              </a:soli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cxnSp>
        <p:nvCxnSpPr>
          <p:cNvPr id="59" name="直接连接符 58"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143991" y="122574"/>
            <a:ext cx="0" cy="7200000"/>
          </a:xfrm>
          <a:prstGeom prst="line">
            <a:avLst/>
          </a:prstGeom>
          <a:ln>
            <a:solidFill>
              <a:srgbClr val="FEFE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393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6"/>
                                        </p:tgtEl>
                                        <p:attrNameLst>
                                          <p:attrName>style.visibility</p:attrName>
                                        </p:attrNameLst>
                                      </p:cBhvr>
                                      <p:to>
                                        <p:strVal val="visible"/>
                                      </p:to>
                                    </p:set>
                                    <p:anim by="(-#ppt_w*2)" calcmode="lin" valueType="num">
                                      <p:cBhvr rctx="PPT">
                                        <p:cTn id="16" dur="500" autoRev="1" fill="hold">
                                          <p:stCondLst>
                                            <p:cond delay="0"/>
                                          </p:stCondLst>
                                        </p:cTn>
                                        <p:tgtEl>
                                          <p:spTgt spid="56"/>
                                        </p:tgtEl>
                                        <p:attrNameLst>
                                          <p:attrName>ppt_w</p:attrName>
                                        </p:attrNameLst>
                                      </p:cBhvr>
                                    </p:anim>
                                    <p:anim by="(#ppt_w*0.50)" calcmode="lin" valueType="num">
                                      <p:cBhvr>
                                        <p:cTn id="17" dur="500" decel="50000" autoRev="1" fill="hold">
                                          <p:stCondLst>
                                            <p:cond delay="0"/>
                                          </p:stCondLst>
                                        </p:cTn>
                                        <p:tgtEl>
                                          <p:spTgt spid="56"/>
                                        </p:tgtEl>
                                        <p:attrNameLst>
                                          <p:attrName>ppt_x</p:attrName>
                                        </p:attrNameLst>
                                      </p:cBhvr>
                                    </p:anim>
                                    <p:anim from="(-#ppt_h/2)" to="(#ppt_y)" calcmode="lin" valueType="num">
                                      <p:cBhvr>
                                        <p:cTn id="18" dur="1000" fill="hold">
                                          <p:stCondLst>
                                            <p:cond delay="0"/>
                                          </p:stCondLst>
                                        </p:cTn>
                                        <p:tgtEl>
                                          <p:spTgt spid="56"/>
                                        </p:tgtEl>
                                        <p:attrNameLst>
                                          <p:attrName>ppt_y</p:attrName>
                                        </p:attrNameLst>
                                      </p:cBhvr>
                                    </p:anim>
                                    <p:animRot by="21600000">
                                      <p:cBhvr>
                                        <p:cTn id="19" dur="1000" fill="hold">
                                          <p:stCondLst>
                                            <p:cond delay="0"/>
                                          </p:stCondLst>
                                        </p:cTn>
                                        <p:tgtEl>
                                          <p:spTgt spid="56"/>
                                        </p:tgtEl>
                                        <p:attrNameLst>
                                          <p:attrName>r</p:attrName>
                                        </p:attrNameLst>
                                      </p:cBhvr>
                                    </p:animRot>
                                  </p:childTnLst>
                                </p:cTn>
                              </p:par>
                            </p:childTnLst>
                          </p:cTn>
                        </p:par>
                        <p:par>
                          <p:cTn id="20" fill="hold">
                            <p:stCondLst>
                              <p:cond delay="3000"/>
                            </p:stCondLst>
                            <p:childTnLst>
                              <p:par>
                                <p:cTn id="21" presetID="16" presetClass="entr" presetSubtype="37"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outVertical)">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4" name="组合 84"/>
          <p:cNvGrpSpPr/>
          <p:nvPr/>
        </p:nvGrpSpPr>
        <p:grpSpPr>
          <a:xfrm>
            <a:off x="-19998" y="376238"/>
            <a:ext cx="2595563" cy="5842000"/>
            <a:chOff x="0" y="0"/>
            <a:chExt cx="2595781" cy="5841819"/>
          </a:xfrm>
        </p:grpSpPr>
        <p:sp>
          <p:nvSpPr>
            <p:cNvPr id="5" name="等腰三角形 85"/>
            <p:cNvSpPr/>
            <p:nvPr/>
          </p:nvSpPr>
          <p:spPr>
            <a:xfrm rot="-5400000" flipV="1">
              <a:off x="124898"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 name="等腰三角形 86"/>
            <p:cNvSpPr/>
            <p:nvPr/>
          </p:nvSpPr>
          <p:spPr>
            <a:xfrm rot="-921972" flipV="1">
              <a:off x="108365"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 name="等腰三角形 87"/>
            <p:cNvSpPr/>
            <p:nvPr/>
          </p:nvSpPr>
          <p:spPr>
            <a:xfrm>
              <a:off x="1237729"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等腰三角形 88"/>
            <p:cNvSpPr/>
            <p:nvPr/>
          </p:nvSpPr>
          <p:spPr>
            <a:xfrm flipV="1">
              <a:off x="1244079"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 name="等腰三角形 89"/>
            <p:cNvSpPr/>
            <p:nvPr/>
          </p:nvSpPr>
          <p:spPr>
            <a:xfrm>
              <a:off x="795325"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 name="等腰三角形 90"/>
            <p:cNvSpPr/>
            <p:nvPr/>
          </p:nvSpPr>
          <p:spPr>
            <a:xfrm rot="3785567">
              <a:off x="-127051"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 name="等腰三角形 91"/>
            <p:cNvSpPr/>
            <p:nvPr/>
          </p:nvSpPr>
          <p:spPr>
            <a:xfrm rot="5400000">
              <a:off x="-575131"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2" name="等腰三角形 92"/>
            <p:cNvSpPr/>
            <p:nvPr/>
          </p:nvSpPr>
          <p:spPr>
            <a:xfrm flipV="1">
              <a:off x="790363"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3" name="等腰三角形 93"/>
            <p:cNvSpPr/>
            <p:nvPr/>
          </p:nvSpPr>
          <p:spPr>
            <a:xfrm rot="1593660">
              <a:off x="58972"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等腰三角形 94"/>
            <p:cNvSpPr/>
            <p:nvPr/>
          </p:nvSpPr>
          <p:spPr>
            <a:xfrm rot="5400000">
              <a:off x="-302003"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15" name="组合 95"/>
          <p:cNvGrpSpPr/>
          <p:nvPr/>
        </p:nvGrpSpPr>
        <p:grpSpPr>
          <a:xfrm>
            <a:off x="2044700" y="4008438"/>
            <a:ext cx="925513" cy="954087"/>
            <a:chOff x="0" y="0"/>
            <a:chExt cx="1512184" cy="1560205"/>
          </a:xfrm>
        </p:grpSpPr>
        <p:sp>
          <p:nvSpPr>
            <p:cNvPr id="16" name="等腰三角形 96"/>
            <p:cNvSpPr/>
            <p:nvPr/>
          </p:nvSpPr>
          <p:spPr>
            <a:xfrm rot="-1741463">
              <a:off x="0" y="0"/>
              <a:ext cx="1110219" cy="734171"/>
            </a:xfrm>
            <a:prstGeom prst="triangle">
              <a:avLst>
                <a:gd name="adj" fmla="val 75019"/>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7" name="等腰三角形 97"/>
            <p:cNvSpPr/>
            <p:nvPr/>
          </p:nvSpPr>
          <p:spPr>
            <a:xfrm rot="9058537">
              <a:off x="401965" y="630612"/>
              <a:ext cx="1110219" cy="929593"/>
            </a:xfrm>
            <a:prstGeom prst="triangle">
              <a:avLst>
                <a:gd name="adj" fmla="val 19917"/>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18" name="组合 98"/>
          <p:cNvGrpSpPr/>
          <p:nvPr/>
        </p:nvGrpSpPr>
        <p:grpSpPr>
          <a:xfrm rot="4415535">
            <a:off x="1812925" y="5203825"/>
            <a:ext cx="793750" cy="558800"/>
            <a:chOff x="0" y="0"/>
            <a:chExt cx="874705" cy="650964"/>
          </a:xfrm>
        </p:grpSpPr>
        <p:sp>
          <p:nvSpPr>
            <p:cNvPr id="19" name="等腰三角形 99"/>
            <p:cNvSpPr/>
            <p:nvPr/>
          </p:nvSpPr>
          <p:spPr>
            <a:xfrm rot="-1741463">
              <a:off x="0" y="0"/>
              <a:ext cx="716684" cy="286414"/>
            </a:xfrm>
            <a:prstGeom prst="triangle">
              <a:avLst>
                <a:gd name="adj" fmla="val 26056"/>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等腰三角形 100"/>
            <p:cNvSpPr/>
            <p:nvPr/>
          </p:nvSpPr>
          <p:spPr>
            <a:xfrm rot="9058537">
              <a:off x="171252" y="239176"/>
              <a:ext cx="703453" cy="411788"/>
            </a:xfrm>
            <a:prstGeom prst="triangle">
              <a:avLst>
                <a:gd name="adj" fmla="val 80449"/>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21" name="等腰三角形 101"/>
          <p:cNvSpPr/>
          <p:nvPr/>
        </p:nvSpPr>
        <p:spPr>
          <a:xfrm rot="-8125928">
            <a:off x="2816225" y="5154613"/>
            <a:ext cx="271463" cy="292100"/>
          </a:xfrm>
          <a:prstGeom prst="triangle">
            <a:avLst>
              <a:gd name="adj" fmla="val 80449"/>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nvGrpSpPr>
          <p:cNvPr id="76" name="组合 75"/>
          <p:cNvGrpSpPr/>
          <p:nvPr/>
        </p:nvGrpSpPr>
        <p:grpSpPr>
          <a:xfrm>
            <a:off x="1978025" y="2952750"/>
            <a:ext cx="2544763" cy="1001713"/>
            <a:chOff x="1978025" y="2952750"/>
            <a:chExt cx="2544763" cy="1001713"/>
          </a:xfrm>
        </p:grpSpPr>
        <p:sp>
          <p:nvSpPr>
            <p:cNvPr id="22" name="文本框 102"/>
            <p:cNvSpPr txBox="1"/>
            <p:nvPr/>
          </p:nvSpPr>
          <p:spPr>
            <a:xfrm>
              <a:off x="1978025" y="3432175"/>
              <a:ext cx="2544763" cy="522288"/>
            </a:xfrm>
            <a:prstGeom prst="rect">
              <a:avLst/>
            </a:prstGeom>
            <a:noFill/>
            <a:ln w="9525">
              <a:noFill/>
            </a:ln>
          </p:spPr>
          <p:txBody>
            <a:bodyPr>
              <a:spAutoFit/>
            </a:bodyPr>
            <a:lstStyle/>
            <a:p>
              <a:pPr lvl="0" algn="ctr" eaLnBrk="1" hangingPunct="1">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3" name="文本框 103"/>
            <p:cNvSpPr txBox="1"/>
            <p:nvPr/>
          </p:nvSpPr>
          <p:spPr>
            <a:xfrm>
              <a:off x="2454275" y="2952750"/>
              <a:ext cx="1593850" cy="522288"/>
            </a:xfrm>
            <a:prstGeom prst="rect">
              <a:avLst/>
            </a:prstGeom>
            <a:noFill/>
            <a:ln w="9525">
              <a:noFill/>
            </a:ln>
          </p:spPr>
          <p:txBody>
            <a:bodyPr>
              <a:spAutoFit/>
            </a:bodyPr>
            <a:lstStyle/>
            <a:p>
              <a:pPr lvl="0" algn="ctr" eaLnBrk="1" hangingPunct="1">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grpSp>
      <p:grpSp>
        <p:nvGrpSpPr>
          <p:cNvPr id="24" name="组合 23"/>
          <p:cNvGrpSpPr/>
          <p:nvPr/>
        </p:nvGrpSpPr>
        <p:grpSpPr>
          <a:xfrm>
            <a:off x="5773296" y="2159828"/>
            <a:ext cx="4922898" cy="651419"/>
            <a:chOff x="4995192" y="1387025"/>
            <a:chExt cx="4922898" cy="651419"/>
          </a:xfrm>
        </p:grpSpPr>
        <p:grpSp>
          <p:nvGrpSpPr>
            <p:cNvPr id="25" name="组合 24"/>
            <p:cNvGrpSpPr/>
            <p:nvPr/>
          </p:nvGrpSpPr>
          <p:grpSpPr>
            <a:xfrm>
              <a:off x="4995192" y="1387025"/>
              <a:ext cx="4922898" cy="651419"/>
              <a:chOff x="5125821" y="2110925"/>
              <a:chExt cx="4922898" cy="651419"/>
            </a:xfrm>
          </p:grpSpPr>
          <p:grpSp>
            <p:nvGrpSpPr>
              <p:cNvPr id="27" name="Group 6"/>
              <p:cNvGrpSpPr>
                <a:grpSpLocks/>
              </p:cNvGrpSpPr>
              <p:nvPr/>
            </p:nvGrpSpPr>
            <p:grpSpPr bwMode="auto">
              <a:xfrm>
                <a:off x="5125821" y="2110925"/>
                <a:ext cx="4922898" cy="651419"/>
                <a:chOff x="0" y="0"/>
                <a:chExt cx="2577" cy="341"/>
              </a:xfrm>
            </p:grpSpPr>
            <p:sp>
              <p:nvSpPr>
                <p:cNvPr id="29" name="未知"/>
                <p:cNvSpPr>
                  <a:spLocks/>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dirty="0"/>
                </a:p>
              </p:txBody>
            </p:sp>
            <p:sp>
              <p:nvSpPr>
                <p:cNvPr id="30" name="未知"/>
                <p:cNvSpPr>
                  <a:spLocks/>
                </p:cNvSpPr>
                <p:nvPr/>
              </p:nvSpPr>
              <p:spPr bwMode="auto">
                <a:xfrm>
                  <a:off x="363" y="0"/>
                  <a:ext cx="2214"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 name="未知"/>
                <p:cNvSpPr>
                  <a:spLocks/>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 name="未知"/>
                <p:cNvSpPr>
                  <a:spLocks/>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3" name="未知"/>
                <p:cNvSpPr>
                  <a:spLocks/>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 name="未知"/>
                <p:cNvSpPr>
                  <a:spLocks/>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 name="未知"/>
                <p:cNvSpPr>
                  <a:spLocks/>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 name="未知"/>
                <p:cNvSpPr>
                  <a:spLocks/>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sp>
            <p:nvSpPr>
              <p:cNvPr id="28" name="Text Box 5"/>
              <p:cNvSpPr txBox="1">
                <a:spLocks noChangeArrowheads="1"/>
              </p:cNvSpPr>
              <p:nvPr/>
            </p:nvSpPr>
            <p:spPr bwMode="auto">
              <a:xfrm>
                <a:off x="5174027" y="2185878"/>
                <a:ext cx="5132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01</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26" name="矩形 25"/>
            <p:cNvSpPr/>
            <p:nvPr/>
          </p:nvSpPr>
          <p:spPr>
            <a:xfrm>
              <a:off x="6530555" y="1431200"/>
              <a:ext cx="2646878" cy="584775"/>
            </a:xfrm>
            <a:prstGeom prst="rect">
              <a:avLst/>
            </a:prstGeom>
          </p:spPr>
          <p:txBody>
            <a:bodyPr wrap="none">
              <a:spAutoFit/>
            </a:bodyPr>
            <a:lstStyle/>
            <a:p>
              <a:pPr algn="ctr"/>
              <a:r>
                <a:rPr lang="zh-CN" altLang="en-US" sz="3200" dirty="0">
                  <a:solidFill>
                    <a:schemeClr val="bg1"/>
                  </a:solidFill>
                  <a:latin typeface="方正清刻本悦宋简体" panose="02000000000000000000" pitchFamily="2" charset="-122"/>
                  <a:ea typeface="方正清刻本悦宋简体" panose="02000000000000000000" pitchFamily="2" charset="-122"/>
                </a:rPr>
                <a:t>飞机打靶原理</a:t>
              </a:r>
            </a:p>
          </p:txBody>
        </p:sp>
      </p:grpSp>
      <p:grpSp>
        <p:nvGrpSpPr>
          <p:cNvPr id="37" name="组合 36"/>
          <p:cNvGrpSpPr/>
          <p:nvPr/>
        </p:nvGrpSpPr>
        <p:grpSpPr>
          <a:xfrm>
            <a:off x="5773296" y="3103006"/>
            <a:ext cx="4922898" cy="651419"/>
            <a:chOff x="4995192" y="2256498"/>
            <a:chExt cx="4922898" cy="651419"/>
          </a:xfrm>
        </p:grpSpPr>
        <p:grpSp>
          <p:nvGrpSpPr>
            <p:cNvPr id="38" name="组合 37"/>
            <p:cNvGrpSpPr/>
            <p:nvPr/>
          </p:nvGrpSpPr>
          <p:grpSpPr>
            <a:xfrm>
              <a:off x="4995192" y="2256498"/>
              <a:ext cx="4922898" cy="651419"/>
              <a:chOff x="5125821" y="2951467"/>
              <a:chExt cx="4922898" cy="651419"/>
            </a:xfrm>
          </p:grpSpPr>
          <p:grpSp>
            <p:nvGrpSpPr>
              <p:cNvPr id="40" name="Group 17"/>
              <p:cNvGrpSpPr>
                <a:grpSpLocks/>
              </p:cNvGrpSpPr>
              <p:nvPr/>
            </p:nvGrpSpPr>
            <p:grpSpPr bwMode="auto">
              <a:xfrm>
                <a:off x="5125821" y="2951467"/>
                <a:ext cx="4922898" cy="651419"/>
                <a:chOff x="0" y="0"/>
                <a:chExt cx="2577" cy="341"/>
              </a:xfrm>
            </p:grpSpPr>
            <p:sp>
              <p:nvSpPr>
                <p:cNvPr id="42" name="未知"/>
                <p:cNvSpPr>
                  <a:spLocks/>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43" name="未知"/>
                <p:cNvSpPr>
                  <a:spLocks/>
                </p:cNvSpPr>
                <p:nvPr/>
              </p:nvSpPr>
              <p:spPr bwMode="auto">
                <a:xfrm>
                  <a:off x="363" y="0"/>
                  <a:ext cx="2214"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dirty="0"/>
                </a:p>
              </p:txBody>
            </p:sp>
            <p:sp>
              <p:nvSpPr>
                <p:cNvPr id="44" name="未知"/>
                <p:cNvSpPr>
                  <a:spLocks/>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45" name="未知"/>
                <p:cNvSpPr>
                  <a:spLocks/>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46" name="未知"/>
                <p:cNvSpPr>
                  <a:spLocks/>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47" name="未知"/>
                <p:cNvSpPr>
                  <a:spLocks/>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48" name="未知"/>
                <p:cNvSpPr>
                  <a:spLocks/>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49" name="未知"/>
                <p:cNvSpPr>
                  <a:spLocks/>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sp>
            <p:nvSpPr>
              <p:cNvPr id="41" name="Text Box 5"/>
              <p:cNvSpPr txBox="1">
                <a:spLocks noChangeArrowheads="1"/>
              </p:cNvSpPr>
              <p:nvPr/>
            </p:nvSpPr>
            <p:spPr bwMode="auto">
              <a:xfrm>
                <a:off x="5174027" y="3027338"/>
                <a:ext cx="5565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02</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39" name="矩形 38"/>
            <p:cNvSpPr/>
            <p:nvPr/>
          </p:nvSpPr>
          <p:spPr>
            <a:xfrm>
              <a:off x="6306269" y="2301591"/>
              <a:ext cx="3057247" cy="584775"/>
            </a:xfrm>
            <a:prstGeom prst="rect">
              <a:avLst/>
            </a:prstGeom>
          </p:spPr>
          <p:txBody>
            <a:bodyPr wrap="none">
              <a:spAutoFit/>
            </a:bodyPr>
            <a:lstStyle/>
            <a:p>
              <a:pPr algn="ctr"/>
              <a:r>
                <a:rPr lang="zh-CN" altLang="en-US" sz="3200" dirty="0">
                  <a:solidFill>
                    <a:schemeClr val="bg1"/>
                  </a:solidFill>
                  <a:latin typeface="方正清刻本悦宋简体" panose="02000000000000000000" pitchFamily="2" charset="-122"/>
                  <a:ea typeface="方正清刻本悦宋简体" panose="02000000000000000000" pitchFamily="2" charset="-122"/>
                </a:rPr>
                <a:t>固定靶展示分析</a:t>
              </a:r>
            </a:p>
          </p:txBody>
        </p:sp>
      </p:grpSp>
      <p:grpSp>
        <p:nvGrpSpPr>
          <p:cNvPr id="90" name="组合 89">
            <a:extLst>
              <a:ext uri="{FF2B5EF4-FFF2-40B4-BE49-F238E27FC236}">
                <a16:creationId xmlns:a16="http://schemas.microsoft.com/office/drawing/2014/main" id="{E83986EF-1B0D-4879-BFCC-0B0EC227E68E}"/>
              </a:ext>
            </a:extLst>
          </p:cNvPr>
          <p:cNvGrpSpPr/>
          <p:nvPr/>
        </p:nvGrpSpPr>
        <p:grpSpPr>
          <a:xfrm>
            <a:off x="5773296" y="4070449"/>
            <a:ext cx="4922898" cy="651419"/>
            <a:chOff x="4995192" y="1387025"/>
            <a:chExt cx="4922898" cy="651419"/>
          </a:xfrm>
        </p:grpSpPr>
        <p:grpSp>
          <p:nvGrpSpPr>
            <p:cNvPr id="91" name="组合 90">
              <a:extLst>
                <a:ext uri="{FF2B5EF4-FFF2-40B4-BE49-F238E27FC236}">
                  <a16:creationId xmlns:a16="http://schemas.microsoft.com/office/drawing/2014/main" id="{9147A2DE-14AD-4CF8-9C15-19EF203C0E04}"/>
                </a:ext>
              </a:extLst>
            </p:cNvPr>
            <p:cNvGrpSpPr/>
            <p:nvPr/>
          </p:nvGrpSpPr>
          <p:grpSpPr>
            <a:xfrm>
              <a:off x="4995192" y="1387025"/>
              <a:ext cx="4922898" cy="651419"/>
              <a:chOff x="5125821" y="2110925"/>
              <a:chExt cx="4922898" cy="651419"/>
            </a:xfrm>
          </p:grpSpPr>
          <p:grpSp>
            <p:nvGrpSpPr>
              <p:cNvPr id="93" name="Group 6">
                <a:extLst>
                  <a:ext uri="{FF2B5EF4-FFF2-40B4-BE49-F238E27FC236}">
                    <a16:creationId xmlns:a16="http://schemas.microsoft.com/office/drawing/2014/main" id="{19C90833-4427-4799-9ABE-8B4E51F6418A}"/>
                  </a:ext>
                </a:extLst>
              </p:cNvPr>
              <p:cNvGrpSpPr>
                <a:grpSpLocks/>
              </p:cNvGrpSpPr>
              <p:nvPr/>
            </p:nvGrpSpPr>
            <p:grpSpPr bwMode="auto">
              <a:xfrm>
                <a:off x="5125821" y="2110925"/>
                <a:ext cx="4922898" cy="651419"/>
                <a:chOff x="0" y="0"/>
                <a:chExt cx="2577" cy="341"/>
              </a:xfrm>
            </p:grpSpPr>
            <p:sp>
              <p:nvSpPr>
                <p:cNvPr id="95" name="未知">
                  <a:extLst>
                    <a:ext uri="{FF2B5EF4-FFF2-40B4-BE49-F238E27FC236}">
                      <a16:creationId xmlns:a16="http://schemas.microsoft.com/office/drawing/2014/main" id="{702E1D43-0156-4D50-9B97-838E97967439}"/>
                    </a:ext>
                  </a:extLst>
                </p:cNvPr>
                <p:cNvSpPr>
                  <a:spLocks/>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dirty="0"/>
                </a:p>
              </p:txBody>
            </p:sp>
            <p:sp>
              <p:nvSpPr>
                <p:cNvPr id="96" name="未知">
                  <a:extLst>
                    <a:ext uri="{FF2B5EF4-FFF2-40B4-BE49-F238E27FC236}">
                      <a16:creationId xmlns:a16="http://schemas.microsoft.com/office/drawing/2014/main" id="{412ABB36-4234-4C29-8E0D-4B0C02B7B9D3}"/>
                    </a:ext>
                  </a:extLst>
                </p:cNvPr>
                <p:cNvSpPr>
                  <a:spLocks/>
                </p:cNvSpPr>
                <p:nvPr/>
              </p:nvSpPr>
              <p:spPr bwMode="auto">
                <a:xfrm>
                  <a:off x="363" y="0"/>
                  <a:ext cx="2214"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97" name="未知">
                  <a:extLst>
                    <a:ext uri="{FF2B5EF4-FFF2-40B4-BE49-F238E27FC236}">
                      <a16:creationId xmlns:a16="http://schemas.microsoft.com/office/drawing/2014/main" id="{D1D446A4-8827-4397-9371-75B32B526AE2}"/>
                    </a:ext>
                  </a:extLst>
                </p:cNvPr>
                <p:cNvSpPr>
                  <a:spLocks/>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98" name="未知">
                  <a:extLst>
                    <a:ext uri="{FF2B5EF4-FFF2-40B4-BE49-F238E27FC236}">
                      <a16:creationId xmlns:a16="http://schemas.microsoft.com/office/drawing/2014/main" id="{052D0DFF-A2D0-4792-8CAC-A832E97FD3A7}"/>
                    </a:ext>
                  </a:extLst>
                </p:cNvPr>
                <p:cNvSpPr>
                  <a:spLocks/>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99" name="未知">
                  <a:extLst>
                    <a:ext uri="{FF2B5EF4-FFF2-40B4-BE49-F238E27FC236}">
                      <a16:creationId xmlns:a16="http://schemas.microsoft.com/office/drawing/2014/main" id="{C8A56623-D520-4A0E-891F-C315F8A125E1}"/>
                    </a:ext>
                  </a:extLst>
                </p:cNvPr>
                <p:cNvSpPr>
                  <a:spLocks/>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00" name="未知">
                  <a:extLst>
                    <a:ext uri="{FF2B5EF4-FFF2-40B4-BE49-F238E27FC236}">
                      <a16:creationId xmlns:a16="http://schemas.microsoft.com/office/drawing/2014/main" id="{F2E234CC-3146-43A8-9450-45B7471DFDAC}"/>
                    </a:ext>
                  </a:extLst>
                </p:cNvPr>
                <p:cNvSpPr>
                  <a:spLocks/>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01" name="未知">
                  <a:extLst>
                    <a:ext uri="{FF2B5EF4-FFF2-40B4-BE49-F238E27FC236}">
                      <a16:creationId xmlns:a16="http://schemas.microsoft.com/office/drawing/2014/main" id="{4B2F5421-3B46-4C88-B6A3-B7DAFFF7FFF0}"/>
                    </a:ext>
                  </a:extLst>
                </p:cNvPr>
                <p:cNvSpPr>
                  <a:spLocks/>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02" name="未知">
                  <a:extLst>
                    <a:ext uri="{FF2B5EF4-FFF2-40B4-BE49-F238E27FC236}">
                      <a16:creationId xmlns:a16="http://schemas.microsoft.com/office/drawing/2014/main" id="{D13134FE-E45F-460A-9A08-903649BF9DDB}"/>
                    </a:ext>
                  </a:extLst>
                </p:cNvPr>
                <p:cNvSpPr>
                  <a:spLocks/>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sp>
            <p:nvSpPr>
              <p:cNvPr id="94" name="Text Box 5">
                <a:extLst>
                  <a:ext uri="{FF2B5EF4-FFF2-40B4-BE49-F238E27FC236}">
                    <a16:creationId xmlns:a16="http://schemas.microsoft.com/office/drawing/2014/main" id="{6EA8B1CD-1C6A-42F0-98F5-1E2D86809D83}"/>
                  </a:ext>
                </a:extLst>
              </p:cNvPr>
              <p:cNvSpPr txBox="1">
                <a:spLocks noChangeArrowheads="1"/>
              </p:cNvSpPr>
              <p:nvPr/>
            </p:nvSpPr>
            <p:spPr bwMode="auto">
              <a:xfrm>
                <a:off x="5174027" y="2185878"/>
                <a:ext cx="5677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03</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92" name="矩形 91">
              <a:extLst>
                <a:ext uri="{FF2B5EF4-FFF2-40B4-BE49-F238E27FC236}">
                  <a16:creationId xmlns:a16="http://schemas.microsoft.com/office/drawing/2014/main" id="{69193F5C-4BE2-4FA9-BEE2-7410C1101AA3}"/>
                </a:ext>
              </a:extLst>
            </p:cNvPr>
            <p:cNvSpPr/>
            <p:nvPr/>
          </p:nvSpPr>
          <p:spPr>
            <a:xfrm>
              <a:off x="6325372" y="1431200"/>
              <a:ext cx="3057247" cy="584775"/>
            </a:xfrm>
            <a:prstGeom prst="rect">
              <a:avLst/>
            </a:prstGeom>
          </p:spPr>
          <p:txBody>
            <a:bodyPr wrap="none">
              <a:spAutoFit/>
            </a:bodyPr>
            <a:lstStyle/>
            <a:p>
              <a:pPr algn="ctr"/>
              <a:r>
                <a:rPr lang="zh-CN" altLang="en-US" sz="3200" dirty="0">
                  <a:solidFill>
                    <a:schemeClr val="bg1"/>
                  </a:solidFill>
                  <a:latin typeface="方正清刻本悦宋简体" panose="02000000000000000000" pitchFamily="2" charset="-122"/>
                  <a:ea typeface="方正清刻本悦宋简体" panose="02000000000000000000" pitchFamily="2" charset="-122"/>
                </a:rPr>
                <a:t>移动靶展示分析</a:t>
              </a:r>
            </a:p>
          </p:txBody>
        </p:sp>
      </p:grpSp>
    </p:spTree>
    <p:extLst>
      <p:ext uri="{BB962C8B-B14F-4D97-AF65-F5344CB8AC3E}">
        <p14:creationId xmlns:p14="http://schemas.microsoft.com/office/powerpoint/2010/main" val="3179201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1250"/>
                            </p:stCondLst>
                            <p:childTnLst>
                              <p:par>
                                <p:cTn id="20" presetID="5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Scale>
                                      <p:cBhvr>
                                        <p:cTn id="22"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6"/>
                                        </p:tgtEl>
                                        <p:attrNameLst>
                                          <p:attrName>ppt_x</p:attrName>
                                          <p:attrName>ppt_y</p:attrName>
                                        </p:attrNameLst>
                                      </p:cBhvr>
                                    </p:animMotion>
                                    <p:animEffect transition="in" filter="fade">
                                      <p:cBhvr>
                                        <p:cTn id="24" dur="1000"/>
                                        <p:tgtEl>
                                          <p:spTgt spid="76"/>
                                        </p:tgtEl>
                                      </p:cBhvr>
                                    </p:animEffect>
                                  </p:childTnLst>
                                </p:cTn>
                              </p:par>
                            </p:childTnLst>
                          </p:cTn>
                        </p:par>
                        <p:par>
                          <p:cTn id="25" fill="hold">
                            <p:stCondLst>
                              <p:cond delay="2250"/>
                            </p:stCondLst>
                            <p:childTnLst>
                              <p:par>
                                <p:cTn id="26" presetID="2" presetClass="entr" presetSubtype="2" decel="10000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fill="hold"/>
                                        <p:tgtEl>
                                          <p:spTgt spid="24"/>
                                        </p:tgtEl>
                                        <p:attrNameLst>
                                          <p:attrName>ppt_x</p:attrName>
                                        </p:attrNameLst>
                                      </p:cBhvr>
                                      <p:tavLst>
                                        <p:tav tm="0">
                                          <p:val>
                                            <p:strVal val="1+#ppt_w/2"/>
                                          </p:val>
                                        </p:tav>
                                        <p:tav tm="100000">
                                          <p:val>
                                            <p:strVal val="#ppt_x"/>
                                          </p:val>
                                        </p:tav>
                                      </p:tavLst>
                                    </p:anim>
                                    <p:anim calcmode="lin" valueType="num">
                                      <p:cBhvr additive="base">
                                        <p:cTn id="29" dur="750" fill="hold"/>
                                        <p:tgtEl>
                                          <p:spTgt spid="24"/>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750" fill="hold"/>
                                        <p:tgtEl>
                                          <p:spTgt spid="37"/>
                                        </p:tgtEl>
                                        <p:attrNameLst>
                                          <p:attrName>ppt_x</p:attrName>
                                        </p:attrNameLst>
                                      </p:cBhvr>
                                      <p:tavLst>
                                        <p:tav tm="0">
                                          <p:val>
                                            <p:strVal val="1+#ppt_w/2"/>
                                          </p:val>
                                        </p:tav>
                                        <p:tav tm="100000">
                                          <p:val>
                                            <p:strVal val="#ppt_x"/>
                                          </p:val>
                                        </p:tav>
                                      </p:tavLst>
                                    </p:anim>
                                    <p:anim calcmode="lin" valueType="num">
                                      <p:cBhvr additive="base">
                                        <p:cTn id="33" dur="75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3100"/>
                            </p:stCondLst>
                            <p:childTnLst>
                              <p:par>
                                <p:cTn id="35" presetID="2" presetClass="entr" presetSubtype="2" decel="100000" fill="hold" nodeType="afterEffect">
                                  <p:stCondLst>
                                    <p:cond delay="0"/>
                                  </p:stCondLst>
                                  <p:childTnLst>
                                    <p:set>
                                      <p:cBhvr>
                                        <p:cTn id="36" dur="1" fill="hold">
                                          <p:stCondLst>
                                            <p:cond delay="0"/>
                                          </p:stCondLst>
                                        </p:cTn>
                                        <p:tgtEl>
                                          <p:spTgt spid="90"/>
                                        </p:tgtEl>
                                        <p:attrNameLst>
                                          <p:attrName>style.visibility</p:attrName>
                                        </p:attrNameLst>
                                      </p:cBhvr>
                                      <p:to>
                                        <p:strVal val="visible"/>
                                      </p:to>
                                    </p:set>
                                    <p:anim calcmode="lin" valueType="num">
                                      <p:cBhvr additive="base">
                                        <p:cTn id="37" dur="750" fill="hold"/>
                                        <p:tgtEl>
                                          <p:spTgt spid="90"/>
                                        </p:tgtEl>
                                        <p:attrNameLst>
                                          <p:attrName>ppt_x</p:attrName>
                                        </p:attrNameLst>
                                      </p:cBhvr>
                                      <p:tavLst>
                                        <p:tav tm="0">
                                          <p:val>
                                            <p:strVal val="1+#ppt_w/2"/>
                                          </p:val>
                                        </p:tav>
                                        <p:tav tm="100000">
                                          <p:val>
                                            <p:strVal val="#ppt_x"/>
                                          </p:val>
                                        </p:tav>
                                      </p:tavLst>
                                    </p:anim>
                                    <p:anim calcmode="lin" valueType="num">
                                      <p:cBhvr additive="base">
                                        <p:cTn id="38" dur="75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2" name="组合 56"/>
          <p:cNvGrpSpPr/>
          <p:nvPr/>
        </p:nvGrpSpPr>
        <p:grpSpPr>
          <a:xfrm flipH="1" flipV="1">
            <a:off x="5742952" y="-374711"/>
            <a:ext cx="6507162" cy="4591050"/>
            <a:chOff x="0" y="0"/>
            <a:chExt cx="9046719" cy="6382013"/>
          </a:xfrm>
        </p:grpSpPr>
        <p:sp>
          <p:nvSpPr>
            <p:cNvPr id="3" name="等腰三角形 30"/>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 name="等腰三角形 31"/>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 name="等腰三角形 32"/>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 name="等腰三角形 33"/>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 name="等腰三角形 34"/>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等腰三角形 35"/>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 name="等腰三角形 36"/>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 name="等腰三角形 37"/>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 name="等腰三角形 38"/>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2" name="等腰三角形 39"/>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3" name="等腰三角形 40"/>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等腰三角形 41"/>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5" name="等腰三角形 42"/>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等腰三角形 43"/>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7" name="等腰三角形 44"/>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等腰三角形 45"/>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9" name="等腰三角形 46"/>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等腰三角形 47"/>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1" name="等腰三角形 48"/>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等腰三角形 49"/>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3" name="等腰三角形 50"/>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等腰三角形 51"/>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5" name="等腰三角形 52"/>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6" name="等腰三角形 53"/>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7" name="等腰三角形 54"/>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8" name="等腰三角形 55"/>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29" name="组合 57"/>
          <p:cNvGrpSpPr/>
          <p:nvPr/>
        </p:nvGrpSpPr>
        <p:grpSpPr>
          <a:xfrm>
            <a:off x="-94941" y="2657689"/>
            <a:ext cx="6508750" cy="4589462"/>
            <a:chOff x="0" y="0"/>
            <a:chExt cx="9046719" cy="6382013"/>
          </a:xfrm>
        </p:grpSpPr>
        <p:sp>
          <p:nvSpPr>
            <p:cNvPr id="3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56" name="TextBox 20"/>
          <p:cNvSpPr txBox="1"/>
          <p:nvPr/>
        </p:nvSpPr>
        <p:spPr>
          <a:xfrm>
            <a:off x="2058495" y="718762"/>
            <a:ext cx="1596591" cy="2554545"/>
          </a:xfrm>
          <a:prstGeom prst="rect">
            <a:avLst/>
          </a:prstGeom>
          <a:noFill/>
        </p:spPr>
        <p:txBody>
          <a:bodyPr wrap="none" lIns="0" tIns="0" rIns="0" bIns="0" rtlCol="0">
            <a:spAutoFit/>
          </a:bodyPr>
          <a:lstStyle/>
          <a:p>
            <a:r>
              <a:rPr lang="en-US" altLang="zh-CN" sz="16600" b="1" spc="400" dirty="0">
                <a:solidFill>
                  <a:schemeClr val="bg1"/>
                </a:solidFill>
                <a:latin typeface="Agency FB" panose="020B0503020202020204" pitchFamily="34" charset="0"/>
                <a:ea typeface="微软雅黑" pitchFamily="34" charset="-122"/>
              </a:rPr>
              <a:t>01</a:t>
            </a:r>
            <a:endParaRPr lang="zh-CN" altLang="en-US" sz="16600" b="1" spc="400" dirty="0">
              <a:solidFill>
                <a:schemeClr val="bg1"/>
              </a:solidFill>
              <a:latin typeface="Agency FB" panose="020B0503020202020204" pitchFamily="34" charset="0"/>
              <a:ea typeface="微软雅黑" pitchFamily="34" charset="-122"/>
            </a:endParaRPr>
          </a:p>
        </p:txBody>
      </p:sp>
      <p:sp>
        <p:nvSpPr>
          <p:cNvPr id="57" name="矩形 56"/>
          <p:cNvSpPr/>
          <p:nvPr/>
        </p:nvSpPr>
        <p:spPr>
          <a:xfrm>
            <a:off x="5410784" y="3591983"/>
            <a:ext cx="4339650" cy="923330"/>
          </a:xfrm>
          <a:prstGeom prst="rect">
            <a:avLst/>
          </a:prstGeom>
        </p:spPr>
        <p:txBody>
          <a:bodyPr wrap="none">
            <a:spAutoFit/>
          </a:bodyPr>
          <a:lstStyle/>
          <a:p>
            <a:pPr algn="ctr"/>
            <a:r>
              <a:rPr lang="zh-CN" altLang="en-US" sz="5400" dirty="0">
                <a:solidFill>
                  <a:schemeClr val="bg1"/>
                </a:solidFill>
                <a:latin typeface="方正清刻本悦宋简体" panose="02000000000000000000" pitchFamily="2" charset="-122"/>
                <a:ea typeface="方正清刻本悦宋简体" panose="02000000000000000000" pitchFamily="2" charset="-122"/>
              </a:rPr>
              <a:t>飞机打靶原理</a:t>
            </a: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2700000">
            <a:off x="4331621" y="1884767"/>
            <a:ext cx="0" cy="2880000"/>
          </a:xfrm>
          <a:prstGeom prst="line">
            <a:avLst/>
          </a:prstGeom>
          <a:ln w="25400">
            <a:solidFill>
              <a:srgbClr val="FEFE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76740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0-#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6"/>
                                        </p:tgtEl>
                                        <p:attrNameLst>
                                          <p:attrName>style.visibility</p:attrName>
                                        </p:attrNameLst>
                                      </p:cBhvr>
                                      <p:to>
                                        <p:strVal val="visible"/>
                                      </p:to>
                                    </p:set>
                                    <p:anim by="(-#ppt_w*2)" calcmode="lin" valueType="num">
                                      <p:cBhvr rctx="PPT">
                                        <p:cTn id="16" dur="500" autoRev="1" fill="hold">
                                          <p:stCondLst>
                                            <p:cond delay="0"/>
                                          </p:stCondLst>
                                        </p:cTn>
                                        <p:tgtEl>
                                          <p:spTgt spid="56"/>
                                        </p:tgtEl>
                                        <p:attrNameLst>
                                          <p:attrName>ppt_w</p:attrName>
                                        </p:attrNameLst>
                                      </p:cBhvr>
                                    </p:anim>
                                    <p:anim by="(#ppt_w*0.50)" calcmode="lin" valueType="num">
                                      <p:cBhvr>
                                        <p:cTn id="17" dur="500" decel="50000" autoRev="1" fill="hold">
                                          <p:stCondLst>
                                            <p:cond delay="0"/>
                                          </p:stCondLst>
                                        </p:cTn>
                                        <p:tgtEl>
                                          <p:spTgt spid="56"/>
                                        </p:tgtEl>
                                        <p:attrNameLst>
                                          <p:attrName>ppt_x</p:attrName>
                                        </p:attrNameLst>
                                      </p:cBhvr>
                                    </p:anim>
                                    <p:anim from="(-#ppt_h/2)" to="(#ppt_y)" calcmode="lin" valueType="num">
                                      <p:cBhvr>
                                        <p:cTn id="18" dur="1000" fill="hold">
                                          <p:stCondLst>
                                            <p:cond delay="0"/>
                                          </p:stCondLst>
                                        </p:cTn>
                                        <p:tgtEl>
                                          <p:spTgt spid="56"/>
                                        </p:tgtEl>
                                        <p:attrNameLst>
                                          <p:attrName>ppt_y</p:attrName>
                                        </p:attrNameLst>
                                      </p:cBhvr>
                                    </p:anim>
                                    <p:animRot by="21600000">
                                      <p:cBhvr>
                                        <p:cTn id="19" dur="1000" fill="hold">
                                          <p:stCondLst>
                                            <p:cond delay="0"/>
                                          </p:stCondLst>
                                        </p:cTn>
                                        <p:tgtEl>
                                          <p:spTgt spid="56"/>
                                        </p:tgtEl>
                                        <p:attrNameLst>
                                          <p:attrName>r</p:attrName>
                                        </p:attrNameLst>
                                      </p:cBhvr>
                                    </p:animRot>
                                  </p:childTnLst>
                                </p:cTn>
                              </p:par>
                            </p:childTnLst>
                          </p:cTn>
                        </p:par>
                        <p:par>
                          <p:cTn id="20" fill="hold">
                            <p:stCondLst>
                              <p:cond delay="1850"/>
                            </p:stCondLst>
                            <p:childTnLst>
                              <p:par>
                                <p:cTn id="21" presetID="16" presetClass="entr" presetSubtype="42"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arn(outHorizontal)">
                                      <p:cBhvr>
                                        <p:cTn id="23" dur="500"/>
                                        <p:tgtEl>
                                          <p:spTgt spid="58"/>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p:cTn id="27" dur="1000" fill="hold"/>
                                        <p:tgtEl>
                                          <p:spTgt spid="57"/>
                                        </p:tgtEl>
                                        <p:attrNameLst>
                                          <p:attrName>ppt_w</p:attrName>
                                        </p:attrNameLst>
                                      </p:cBhvr>
                                      <p:tavLst>
                                        <p:tav tm="0">
                                          <p:val>
                                            <p:fltVal val="0"/>
                                          </p:val>
                                        </p:tav>
                                        <p:tav tm="100000">
                                          <p:val>
                                            <p:strVal val="#ppt_w"/>
                                          </p:val>
                                        </p:tav>
                                      </p:tavLst>
                                    </p:anim>
                                    <p:anim calcmode="lin" valueType="num">
                                      <p:cBhvr>
                                        <p:cTn id="28" dur="1000" fill="hold"/>
                                        <p:tgtEl>
                                          <p:spTgt spid="57"/>
                                        </p:tgtEl>
                                        <p:attrNameLst>
                                          <p:attrName>ppt_h</p:attrName>
                                        </p:attrNameLst>
                                      </p:cBhvr>
                                      <p:tavLst>
                                        <p:tav tm="0">
                                          <p:val>
                                            <p:fltVal val="0"/>
                                          </p:val>
                                        </p:tav>
                                        <p:tav tm="100000">
                                          <p:val>
                                            <p:strVal val="#ppt_h"/>
                                          </p:val>
                                        </p:tav>
                                      </p:tavLst>
                                    </p:anim>
                                    <p:animEffect transition="in" filter="fade">
                                      <p:cBhvr>
                                        <p:cTn id="29"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142" name="矩形 141">
            <a:extLst>
              <a:ext uri="{FF2B5EF4-FFF2-40B4-BE49-F238E27FC236}">
                <a16:creationId xmlns:a16="http://schemas.microsoft.com/office/drawing/2014/main" id="{2A9949FE-FD81-4908-81AD-4C52A3A02C61}"/>
              </a:ext>
            </a:extLst>
          </p:cNvPr>
          <p:cNvSpPr/>
          <p:nvPr/>
        </p:nvSpPr>
        <p:spPr>
          <a:xfrm>
            <a:off x="883541" y="198703"/>
            <a:ext cx="4884268" cy="461665"/>
          </a:xfrm>
          <a:prstGeom prst="rect">
            <a:avLst/>
          </a:prstGeom>
        </p:spPr>
        <p:txBody>
          <a:bodyPr wrap="square">
            <a:spAutoFit/>
          </a:bodyPr>
          <a:lstStyle/>
          <a:p>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rPr>
              <a:t>Part1</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：飞机打靶原理</a:t>
            </a:r>
          </a:p>
        </p:txBody>
      </p:sp>
      <p:sp>
        <p:nvSpPr>
          <p:cNvPr id="3" name="矩形 2">
            <a:extLst>
              <a:ext uri="{FF2B5EF4-FFF2-40B4-BE49-F238E27FC236}">
                <a16:creationId xmlns:a16="http://schemas.microsoft.com/office/drawing/2014/main" id="{74561A37-6D38-4CCA-9826-8688BA0B2952}"/>
              </a:ext>
            </a:extLst>
          </p:cNvPr>
          <p:cNvSpPr/>
          <p:nvPr/>
        </p:nvSpPr>
        <p:spPr>
          <a:xfrm>
            <a:off x="813479" y="1026396"/>
            <a:ext cx="8555808" cy="5262979"/>
          </a:xfrm>
          <a:prstGeom prst="rect">
            <a:avLst/>
          </a:prstGeom>
        </p:spPr>
        <p:txBody>
          <a:bodyPr wrap="square">
            <a:spAutoFit/>
          </a:bodyPr>
          <a:lstStyle/>
          <a:p>
            <a:pPr algn="l"/>
            <a:r>
              <a:rPr lang="zh-CN" altLang="en-US" sz="2800" b="0" i="0" dirty="0">
                <a:solidFill>
                  <a:schemeClr val="bg1"/>
                </a:solidFill>
                <a:effectLst/>
                <a:latin typeface="-apple-system"/>
              </a:rPr>
              <a:t>在大多数场合中，用“开关量”来控制一个物理量，就显得比较简单粗暴。有时候，是无法保持稳定的。因为单片机、传感器不是无限快的，采集、控制需要时间。</a:t>
            </a:r>
            <a:br>
              <a:rPr lang="zh-CN" altLang="en-US" sz="2800" b="0" i="0" dirty="0">
                <a:solidFill>
                  <a:schemeClr val="bg1"/>
                </a:solidFill>
                <a:effectLst/>
                <a:latin typeface="-apple-system"/>
              </a:rPr>
            </a:br>
            <a:r>
              <a:rPr lang="zh-CN" altLang="en-US" sz="2800" b="0" i="0" dirty="0">
                <a:solidFill>
                  <a:schemeClr val="bg1"/>
                </a:solidFill>
                <a:effectLst/>
                <a:latin typeface="-apple-system"/>
              </a:rPr>
              <a:t>而且，控制对象具有惯性。比如你将一个加热器拔掉，它的“余热”（即热惯性）可能还会使水温继续升高一小会。</a:t>
            </a:r>
            <a:br>
              <a:rPr lang="zh-CN" altLang="en-US" sz="2800" b="0" i="0" dirty="0">
                <a:solidFill>
                  <a:schemeClr val="bg1"/>
                </a:solidFill>
                <a:effectLst/>
                <a:latin typeface="-apple-system"/>
              </a:rPr>
            </a:br>
            <a:r>
              <a:rPr lang="zh-CN" altLang="en-US" sz="2800" b="0" i="0" dirty="0">
                <a:solidFill>
                  <a:schemeClr val="bg1"/>
                </a:solidFill>
                <a:effectLst/>
                <a:latin typeface="-apple-system"/>
              </a:rPr>
              <a:t>这时，就需要一种</a:t>
            </a:r>
            <a:r>
              <a:rPr lang="en-US" altLang="zh-CN" sz="2800" b="0" i="0" dirty="0">
                <a:solidFill>
                  <a:schemeClr val="bg1"/>
                </a:solidFill>
                <a:effectLst/>
                <a:latin typeface="-apple-system"/>
              </a:rPr>
              <a:t>『</a:t>
            </a:r>
            <a:r>
              <a:rPr lang="zh-CN" altLang="en-US" sz="2800" b="0" i="0" dirty="0">
                <a:solidFill>
                  <a:schemeClr val="bg1"/>
                </a:solidFill>
                <a:effectLst/>
                <a:latin typeface="-apple-system"/>
              </a:rPr>
              <a:t>算法</a:t>
            </a:r>
            <a:r>
              <a:rPr lang="en-US" altLang="zh-CN" sz="2800" b="0" i="0" dirty="0">
                <a:solidFill>
                  <a:schemeClr val="bg1"/>
                </a:solidFill>
                <a:effectLst/>
                <a:latin typeface="-apple-system"/>
              </a:rPr>
              <a:t>』</a:t>
            </a:r>
            <a:r>
              <a:rPr lang="zh-CN" altLang="en-US" sz="2800" b="0" i="0" dirty="0">
                <a:solidFill>
                  <a:schemeClr val="bg1"/>
                </a:solidFill>
                <a:effectLst/>
                <a:latin typeface="-apple-system"/>
              </a:rPr>
              <a:t>：</a:t>
            </a:r>
            <a:br>
              <a:rPr lang="zh-CN" altLang="en-US" sz="2800" b="0" i="0" dirty="0">
                <a:solidFill>
                  <a:schemeClr val="bg1"/>
                </a:solidFill>
                <a:effectLst/>
                <a:latin typeface="-apple-system"/>
              </a:rPr>
            </a:br>
            <a:r>
              <a:rPr lang="zh-CN" altLang="en-US" sz="2800" b="0" i="0" dirty="0">
                <a:solidFill>
                  <a:schemeClr val="bg1"/>
                </a:solidFill>
                <a:effectLst/>
                <a:latin typeface="-apple-system"/>
              </a:rPr>
              <a:t> </a:t>
            </a:r>
          </a:p>
          <a:p>
            <a:pPr algn="l">
              <a:buFont typeface="Arial" panose="020B0604020202020204" pitchFamily="34" charset="0"/>
              <a:buChar char="•"/>
            </a:pPr>
            <a:r>
              <a:rPr lang="zh-CN" altLang="en-US" sz="2800" b="0" i="0" dirty="0">
                <a:solidFill>
                  <a:schemeClr val="bg1"/>
                </a:solidFill>
                <a:effectLst/>
                <a:latin typeface="-apple-system"/>
              </a:rPr>
              <a:t>它可以将需要控制的物理量带到目标附近</a:t>
            </a:r>
          </a:p>
          <a:p>
            <a:pPr algn="l">
              <a:buFont typeface="Arial" panose="020B0604020202020204" pitchFamily="34" charset="0"/>
              <a:buChar char="•"/>
            </a:pPr>
            <a:r>
              <a:rPr lang="zh-CN" altLang="en-US" sz="2800" b="0" i="0" dirty="0">
                <a:solidFill>
                  <a:schemeClr val="bg1"/>
                </a:solidFill>
                <a:effectLst/>
                <a:latin typeface="-apple-system"/>
              </a:rPr>
              <a:t>它可以“预见”这个量的变化趋势</a:t>
            </a:r>
          </a:p>
          <a:p>
            <a:pPr algn="l">
              <a:buFont typeface="Arial" panose="020B0604020202020204" pitchFamily="34" charset="0"/>
              <a:buChar char="•"/>
            </a:pPr>
            <a:r>
              <a:rPr lang="zh-CN" altLang="en-US" sz="2800" b="0" i="0" dirty="0">
                <a:solidFill>
                  <a:schemeClr val="bg1"/>
                </a:solidFill>
                <a:effectLst/>
                <a:latin typeface="-apple-system"/>
              </a:rPr>
              <a:t>它也可以消除因为散热、阻力等因素造成的静态误差</a:t>
            </a:r>
          </a:p>
        </p:txBody>
      </p:sp>
    </p:spTree>
    <p:extLst>
      <p:ext uri="{BB962C8B-B14F-4D97-AF65-F5344CB8AC3E}">
        <p14:creationId xmlns:p14="http://schemas.microsoft.com/office/powerpoint/2010/main" val="836238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2" name="文本框 1">
            <a:extLst>
              <a:ext uri="{FF2B5EF4-FFF2-40B4-BE49-F238E27FC236}">
                <a16:creationId xmlns:a16="http://schemas.microsoft.com/office/drawing/2014/main" id="{85392C1C-0645-4AD9-BB9B-F11218C8B9BE}"/>
              </a:ext>
            </a:extLst>
          </p:cNvPr>
          <p:cNvSpPr txBox="1"/>
          <p:nvPr/>
        </p:nvSpPr>
        <p:spPr>
          <a:xfrm>
            <a:off x="5645426" y="2935356"/>
            <a:ext cx="914400" cy="369332"/>
          </a:xfrm>
          <a:prstGeom prst="rect">
            <a:avLst/>
          </a:prstGeom>
          <a:noFill/>
        </p:spPr>
        <p:txBody>
          <a:bodyPr wrap="square" rtlCol="0">
            <a:spAutoFit/>
          </a:bodyPr>
          <a:lstStyle/>
          <a:p>
            <a:r>
              <a:rPr lang="en-US" altLang="zh-CN" dirty="0"/>
              <a:t>   </a:t>
            </a:r>
            <a:endParaRPr lang="zh-CN" altLang="en-US" dirty="0"/>
          </a:p>
        </p:txBody>
      </p:sp>
      <p:sp>
        <p:nvSpPr>
          <p:cNvPr id="3" name="矩形 2">
            <a:extLst>
              <a:ext uri="{FF2B5EF4-FFF2-40B4-BE49-F238E27FC236}">
                <a16:creationId xmlns:a16="http://schemas.microsoft.com/office/drawing/2014/main" id="{0D8BFE3C-CC28-4F77-9C80-25B097F462E2}"/>
              </a:ext>
            </a:extLst>
          </p:cNvPr>
          <p:cNvSpPr/>
          <p:nvPr/>
        </p:nvSpPr>
        <p:spPr>
          <a:xfrm>
            <a:off x="813479" y="1166842"/>
            <a:ext cx="6096000" cy="3539430"/>
          </a:xfrm>
          <a:prstGeom prst="rect">
            <a:avLst/>
          </a:prstGeom>
        </p:spPr>
        <p:txBody>
          <a:bodyPr>
            <a:spAutoFit/>
          </a:bodyPr>
          <a:lstStyle/>
          <a:p>
            <a:r>
              <a:rPr lang="en-US" altLang="zh-CN" sz="3200" dirty="0">
                <a:solidFill>
                  <a:schemeClr val="bg1"/>
                </a:solidFill>
                <a:latin typeface="Segoe UI Historic" panose="020B0502040204020203" pitchFamily="34" charset="0"/>
                <a:cs typeface="Segoe UI Historic" panose="020B0502040204020203" pitchFamily="34" charset="0"/>
              </a:rPr>
              <a:t>PID </a:t>
            </a:r>
            <a:r>
              <a:rPr lang="zh-CN" altLang="en-US" sz="3200" dirty="0">
                <a:solidFill>
                  <a:schemeClr val="bg1"/>
                </a:solidFill>
                <a:latin typeface="Segoe UI Historic" panose="020B0502040204020203" pitchFamily="34" charset="0"/>
                <a:cs typeface="Segoe UI Historic" panose="020B0502040204020203" pitchFamily="34" charset="0"/>
              </a:rPr>
              <a:t>算法是工业应用中最广泛算法之一，在闭环系统的控制中，可自动对控制系统进行准确且迅速的校正。</a:t>
            </a:r>
            <a:r>
              <a:rPr lang="en-US" altLang="zh-CN" sz="3200" dirty="0">
                <a:solidFill>
                  <a:schemeClr val="bg1"/>
                </a:solidFill>
                <a:latin typeface="Segoe UI Historic" panose="020B0502040204020203" pitchFamily="34" charset="0"/>
                <a:cs typeface="Segoe UI Historic" panose="020B0502040204020203" pitchFamily="34" charset="0"/>
              </a:rPr>
              <a:t>PID </a:t>
            </a:r>
            <a:r>
              <a:rPr lang="zh-CN" altLang="en-US" sz="3200" dirty="0">
                <a:solidFill>
                  <a:schemeClr val="bg1"/>
                </a:solidFill>
                <a:latin typeface="Segoe UI Historic" panose="020B0502040204020203" pitchFamily="34" charset="0"/>
                <a:cs typeface="Segoe UI Historic" panose="020B0502040204020203" pitchFamily="34" charset="0"/>
              </a:rPr>
              <a:t>算法已经有 </a:t>
            </a:r>
            <a:r>
              <a:rPr lang="en-US" altLang="zh-CN" sz="3200" dirty="0">
                <a:solidFill>
                  <a:schemeClr val="bg1"/>
                </a:solidFill>
                <a:latin typeface="Segoe UI Historic" panose="020B0502040204020203" pitchFamily="34" charset="0"/>
                <a:cs typeface="Segoe UI Historic" panose="020B0502040204020203" pitchFamily="34" charset="0"/>
              </a:rPr>
              <a:t>100 </a:t>
            </a:r>
            <a:r>
              <a:rPr lang="zh-CN" altLang="en-US" sz="3200" dirty="0">
                <a:solidFill>
                  <a:schemeClr val="bg1"/>
                </a:solidFill>
                <a:latin typeface="Segoe UI Historic" panose="020B0502040204020203" pitchFamily="34" charset="0"/>
                <a:cs typeface="Segoe UI Historic" panose="020B0502040204020203" pitchFamily="34" charset="0"/>
              </a:rPr>
              <a:t>多年历史，在四轴飞行器，平衡小车、汽车定速巡航、温度控制器等场景均有应用。</a:t>
            </a:r>
          </a:p>
        </p:txBody>
      </p:sp>
      <p:sp>
        <p:nvSpPr>
          <p:cNvPr id="7" name="矩形 6">
            <a:extLst>
              <a:ext uri="{FF2B5EF4-FFF2-40B4-BE49-F238E27FC236}">
                <a16:creationId xmlns:a16="http://schemas.microsoft.com/office/drawing/2014/main" id="{11270811-C933-49B5-85BE-A4E577BD9845}"/>
              </a:ext>
            </a:extLst>
          </p:cNvPr>
          <p:cNvSpPr/>
          <p:nvPr/>
        </p:nvSpPr>
        <p:spPr>
          <a:xfrm>
            <a:off x="883541" y="198703"/>
            <a:ext cx="4884268" cy="461665"/>
          </a:xfrm>
          <a:prstGeom prst="rect">
            <a:avLst/>
          </a:prstGeom>
        </p:spPr>
        <p:txBody>
          <a:bodyPr wrap="square">
            <a:spAutoFit/>
          </a:bodyPr>
          <a:lstStyle/>
          <a:p>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rPr>
              <a:t>Part1</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：飞机打靶原理</a:t>
            </a:r>
          </a:p>
        </p:txBody>
      </p:sp>
      <p:pic>
        <p:nvPicPr>
          <p:cNvPr id="2050" name="Picture 2">
            <a:extLst>
              <a:ext uri="{FF2B5EF4-FFF2-40B4-BE49-F238E27FC236}">
                <a16:creationId xmlns:a16="http://schemas.microsoft.com/office/drawing/2014/main" id="{77C88010-F253-4470-A816-BE023F15C58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40577" y="3281842"/>
            <a:ext cx="4685446" cy="2635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0A7B2DB-71C1-4CCA-9ABC-B365EFCF077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192511" y="774129"/>
            <a:ext cx="3532130" cy="241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170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56" name="矩形 55">
            <a:extLst>
              <a:ext uri="{FF2B5EF4-FFF2-40B4-BE49-F238E27FC236}">
                <a16:creationId xmlns:a16="http://schemas.microsoft.com/office/drawing/2014/main" id="{1B28631A-7E2C-4D55-9500-FF55B4E61C0E}"/>
              </a:ext>
            </a:extLst>
          </p:cNvPr>
          <p:cNvSpPr/>
          <p:nvPr/>
        </p:nvSpPr>
        <p:spPr>
          <a:xfrm>
            <a:off x="883541" y="198703"/>
            <a:ext cx="4884268" cy="461665"/>
          </a:xfrm>
          <a:prstGeom prst="rect">
            <a:avLst/>
          </a:prstGeom>
        </p:spPr>
        <p:txBody>
          <a:bodyPr wrap="square">
            <a:spAutoFit/>
          </a:bodyPr>
          <a:lstStyle/>
          <a:p>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rPr>
              <a:t>Part1</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：飞机打靶原理</a:t>
            </a:r>
          </a:p>
        </p:txBody>
      </p:sp>
      <p:sp>
        <p:nvSpPr>
          <p:cNvPr id="2" name="矩形 1">
            <a:extLst>
              <a:ext uri="{FF2B5EF4-FFF2-40B4-BE49-F238E27FC236}">
                <a16:creationId xmlns:a16="http://schemas.microsoft.com/office/drawing/2014/main" id="{82B5FEC7-EFFC-4187-9481-D2C44441E78F}"/>
              </a:ext>
            </a:extLst>
          </p:cNvPr>
          <p:cNvSpPr/>
          <p:nvPr/>
        </p:nvSpPr>
        <p:spPr>
          <a:xfrm>
            <a:off x="5223606" y="875480"/>
            <a:ext cx="6096000" cy="5016758"/>
          </a:xfrm>
          <a:prstGeom prst="rect">
            <a:avLst/>
          </a:prstGeom>
        </p:spPr>
        <p:txBody>
          <a:bodyPr>
            <a:spAutoFit/>
          </a:bodyPr>
          <a:lstStyle/>
          <a:p>
            <a:pPr indent="304800" algn="just">
              <a:spcAft>
                <a:spcPts val="0"/>
              </a:spcAft>
            </a:pPr>
            <a:r>
              <a:rPr lang="en-US" altLang="zh-CN" sz="3200" kern="100" dirty="0">
                <a:solidFill>
                  <a:schemeClr val="bg1"/>
                </a:solidFill>
                <a:latin typeface="Segoe UI Historic" panose="020B0502040204020203" pitchFamily="34" charset="0"/>
                <a:cs typeface="Segoe UI Historic" panose="020B0502040204020203" pitchFamily="34" charset="0"/>
              </a:rPr>
              <a:t>PID </a:t>
            </a:r>
            <a:r>
              <a:rPr lang="zh-CN" altLang="en-US" sz="3200" kern="100" dirty="0">
                <a:solidFill>
                  <a:schemeClr val="bg1"/>
                </a:solidFill>
                <a:latin typeface="Segoe UI Historic" panose="020B0502040204020203" pitchFamily="34" charset="0"/>
                <a:cs typeface="Segoe UI Historic" panose="020B0502040204020203" pitchFamily="34" charset="0"/>
              </a:rPr>
              <a:t>算法：就是“比例（</a:t>
            </a:r>
            <a:r>
              <a:rPr lang="en-US" altLang="zh-CN" sz="3200" kern="100" dirty="0">
                <a:solidFill>
                  <a:schemeClr val="bg1"/>
                </a:solidFill>
                <a:latin typeface="Segoe UI Historic" panose="020B0502040204020203" pitchFamily="34" charset="0"/>
                <a:cs typeface="Segoe UI Historic" panose="020B0502040204020203" pitchFamily="34" charset="0"/>
              </a:rPr>
              <a:t>proportional</a:t>
            </a:r>
            <a:r>
              <a:rPr lang="zh-CN" altLang="en-US" sz="3200" kern="100" dirty="0">
                <a:solidFill>
                  <a:schemeClr val="bg1"/>
                </a:solidFill>
                <a:latin typeface="Segoe UI Historic" panose="020B0502040204020203" pitchFamily="34" charset="0"/>
                <a:cs typeface="Segoe UI Historic" panose="020B0502040204020203" pitchFamily="34" charset="0"/>
              </a:rPr>
              <a:t>）、积分（</a:t>
            </a:r>
            <a:r>
              <a:rPr lang="en-US" altLang="zh-CN" sz="3200" kern="100" dirty="0">
                <a:solidFill>
                  <a:schemeClr val="bg1"/>
                </a:solidFill>
                <a:latin typeface="Segoe UI Historic" panose="020B0502040204020203" pitchFamily="34" charset="0"/>
                <a:cs typeface="Segoe UI Historic" panose="020B0502040204020203" pitchFamily="34" charset="0"/>
              </a:rPr>
              <a:t>integral</a:t>
            </a:r>
            <a:r>
              <a:rPr lang="zh-CN" altLang="en-US" sz="3200" kern="100" dirty="0">
                <a:solidFill>
                  <a:schemeClr val="bg1"/>
                </a:solidFill>
                <a:latin typeface="Segoe UI Historic" panose="020B0502040204020203" pitchFamily="34" charset="0"/>
                <a:cs typeface="Segoe UI Historic" panose="020B0502040204020203" pitchFamily="34" charset="0"/>
              </a:rPr>
              <a:t>）、微分（</a:t>
            </a:r>
            <a:r>
              <a:rPr lang="en-US" altLang="zh-CN" sz="3200" kern="100" dirty="0">
                <a:solidFill>
                  <a:schemeClr val="bg1"/>
                </a:solidFill>
                <a:latin typeface="Segoe UI Historic" panose="020B0502040204020203" pitchFamily="34" charset="0"/>
                <a:cs typeface="Segoe UI Historic" panose="020B0502040204020203" pitchFamily="34" charset="0"/>
              </a:rPr>
              <a:t>derivative</a:t>
            </a:r>
            <a:r>
              <a:rPr lang="zh-CN" altLang="en-US" sz="3200" kern="100" dirty="0">
                <a:solidFill>
                  <a:schemeClr val="bg1"/>
                </a:solidFill>
                <a:latin typeface="Segoe UI Historic" panose="020B0502040204020203" pitchFamily="34" charset="0"/>
                <a:cs typeface="Segoe UI Historic" panose="020B0502040204020203" pitchFamily="34" charset="0"/>
              </a:rPr>
              <a:t>）”，是一种常见的“保持稳定”控制算法。</a:t>
            </a:r>
            <a:r>
              <a:rPr lang="en-US" altLang="zh-CN" sz="3200" kern="100" dirty="0">
                <a:solidFill>
                  <a:schemeClr val="bg1"/>
                </a:solidFill>
                <a:latin typeface="Segoe UI Historic" panose="020B0502040204020203" pitchFamily="34" charset="0"/>
                <a:cs typeface="Segoe UI Historic" panose="020B0502040204020203" pitchFamily="34" charset="0"/>
              </a:rPr>
              <a:t>PID</a:t>
            </a:r>
            <a:r>
              <a:rPr lang="zh-CN" altLang="en-US" sz="3200" kern="100" dirty="0">
                <a:solidFill>
                  <a:schemeClr val="bg1"/>
                </a:solidFill>
                <a:latin typeface="Segoe UI Historic" panose="020B0502040204020203" pitchFamily="34" charset="0"/>
                <a:cs typeface="Segoe UI Historic" panose="020B0502040204020203" pitchFamily="34" charset="0"/>
              </a:rPr>
              <a:t>控制算法是结合比例、积分和微分三种环节于一体的控制算法，根据输入的偏差值，按照比例、积分、微分的函数关系进行运算，运算结果用以控制输出</a:t>
            </a:r>
            <a:endParaRPr lang="zh-CN" altLang="en-US" sz="3200" dirty="0">
              <a:solidFill>
                <a:schemeClr val="bg1"/>
              </a:solidFill>
              <a:latin typeface="Segoe UI Historic" panose="020B0502040204020203" pitchFamily="34" charset="0"/>
              <a:cs typeface="Segoe UI Historic" panose="020B0502040204020203" pitchFamily="34" charset="0"/>
            </a:endParaRPr>
          </a:p>
        </p:txBody>
      </p:sp>
      <p:pic>
        <p:nvPicPr>
          <p:cNvPr id="3074" name="Picture 2">
            <a:extLst>
              <a:ext uri="{FF2B5EF4-FFF2-40B4-BE49-F238E27FC236}">
                <a16:creationId xmlns:a16="http://schemas.microsoft.com/office/drawing/2014/main" id="{F3AC834C-5163-488A-B8E8-9C974C5E6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57" y="2691733"/>
            <a:ext cx="4333309" cy="138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77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2" name="矩形 1">
            <a:extLst>
              <a:ext uri="{FF2B5EF4-FFF2-40B4-BE49-F238E27FC236}">
                <a16:creationId xmlns:a16="http://schemas.microsoft.com/office/drawing/2014/main" id="{FC304BD5-2A79-40E8-A12B-42C02426DAE5}"/>
              </a:ext>
            </a:extLst>
          </p:cNvPr>
          <p:cNvSpPr/>
          <p:nvPr/>
        </p:nvSpPr>
        <p:spPr>
          <a:xfrm>
            <a:off x="197816" y="223662"/>
            <a:ext cx="4602279" cy="584775"/>
          </a:xfrm>
          <a:prstGeom prst="rect">
            <a:avLst/>
          </a:prstGeom>
          <a:noFill/>
        </p:spPr>
        <p:txBody>
          <a:bodyPr wrap="square" lIns="91440" tIns="45720" rIns="91440" bIns="45720">
            <a:spAutoFit/>
          </a:bodyPr>
          <a:lstStyle/>
          <a:p>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rPr>
              <a:t>Part1</a:t>
            </a:r>
            <a:r>
              <a:rPr lang="zh-CN" alt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：飞机打靶原理</a:t>
            </a:r>
          </a:p>
        </p:txBody>
      </p:sp>
      <p:sp>
        <p:nvSpPr>
          <p:cNvPr id="3" name="矩形 2">
            <a:extLst>
              <a:ext uri="{FF2B5EF4-FFF2-40B4-BE49-F238E27FC236}">
                <a16:creationId xmlns:a16="http://schemas.microsoft.com/office/drawing/2014/main" id="{D93919DC-FC1F-4F58-A71F-C3AB5EC09778}"/>
              </a:ext>
            </a:extLst>
          </p:cNvPr>
          <p:cNvSpPr/>
          <p:nvPr/>
        </p:nvSpPr>
        <p:spPr>
          <a:xfrm>
            <a:off x="6700132" y="1201431"/>
            <a:ext cx="5377935" cy="1384995"/>
          </a:xfrm>
          <a:prstGeom prst="rect">
            <a:avLst/>
          </a:prstGeom>
        </p:spPr>
        <p:txBody>
          <a:bodyPr wrap="square">
            <a:spAutoFit/>
          </a:bodyPr>
          <a:lstStyle/>
          <a:p>
            <a:r>
              <a:rPr lang="zh-CN" altLang="en-US" sz="2800" dirty="0">
                <a:solidFill>
                  <a:schemeClr val="bg1"/>
                </a:solidFill>
                <a:latin typeface="Segoe UI Historic" panose="020B0502040204020203" pitchFamily="34" charset="0"/>
                <a:cs typeface="Segoe UI Historic" panose="020B0502040204020203" pitchFamily="34" charset="0"/>
              </a:rPr>
              <a:t>在我们的设计中，首先我们得到敌机和本机之间的相对角度</a:t>
            </a:r>
            <a:r>
              <a:rPr lang="en-US" altLang="zh-CN" sz="2800" dirty="0" err="1">
                <a:solidFill>
                  <a:schemeClr val="bg1"/>
                </a:solidFill>
                <a:latin typeface="Segoe UI Historic" panose="020B0502040204020203" pitchFamily="34" charset="0"/>
                <a:cs typeface="Segoe UI Historic" panose="020B0502040204020203" pitchFamily="34" charset="0"/>
              </a:rPr>
              <a:t>du,dv</a:t>
            </a:r>
            <a:r>
              <a:rPr lang="en-US" altLang="zh-CN" sz="2800" dirty="0">
                <a:solidFill>
                  <a:schemeClr val="bg1"/>
                </a:solidFill>
                <a:latin typeface="Segoe UI Historic" panose="020B0502040204020203" pitchFamily="34" charset="0"/>
                <a:cs typeface="Segoe UI Historic" panose="020B0502040204020203" pitchFamily="34" charset="0"/>
              </a:rPr>
              <a:t>, </a:t>
            </a:r>
            <a:r>
              <a:rPr lang="en-US" altLang="zh-CN" sz="2800" dirty="0" err="1">
                <a:solidFill>
                  <a:schemeClr val="bg1"/>
                </a:solidFill>
                <a:latin typeface="Segoe UI Historic" panose="020B0502040204020203" pitchFamily="34" charset="0"/>
                <a:cs typeface="Segoe UI Historic" panose="020B0502040204020203" pitchFamily="34" charset="0"/>
              </a:rPr>
              <a:t>dw</a:t>
            </a:r>
            <a:endParaRPr lang="zh-CN" altLang="zh-CN" sz="2800" dirty="0">
              <a:solidFill>
                <a:schemeClr val="bg1"/>
              </a:solidFill>
              <a:latin typeface="Segoe UI Historic" panose="020B0502040204020203" pitchFamily="34" charset="0"/>
              <a:cs typeface="Segoe UI Historic" panose="020B0502040204020203" pitchFamily="34" charset="0"/>
            </a:endParaRPr>
          </a:p>
        </p:txBody>
      </p:sp>
      <p:pic>
        <p:nvPicPr>
          <p:cNvPr id="5" name="图片 4">
            <a:extLst>
              <a:ext uri="{FF2B5EF4-FFF2-40B4-BE49-F238E27FC236}">
                <a16:creationId xmlns:a16="http://schemas.microsoft.com/office/drawing/2014/main" id="{0D353CA5-19FC-420D-8EF6-5FBD87056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97" y="1201430"/>
            <a:ext cx="5937349" cy="3178801"/>
          </a:xfrm>
          <a:prstGeom prst="rect">
            <a:avLst/>
          </a:prstGeom>
        </p:spPr>
      </p:pic>
      <p:pic>
        <p:nvPicPr>
          <p:cNvPr id="8" name="图片 7">
            <a:extLst>
              <a:ext uri="{FF2B5EF4-FFF2-40B4-BE49-F238E27FC236}">
                <a16:creationId xmlns:a16="http://schemas.microsoft.com/office/drawing/2014/main" id="{44A453BF-0BB7-4A95-84BE-B8465E7F7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614" y="2682297"/>
            <a:ext cx="4200181" cy="4070062"/>
          </a:xfrm>
          <a:prstGeom prst="rect">
            <a:avLst/>
          </a:prstGeom>
        </p:spPr>
      </p:pic>
      <p:pic>
        <p:nvPicPr>
          <p:cNvPr id="10" name="图片 9">
            <a:extLst>
              <a:ext uri="{FF2B5EF4-FFF2-40B4-BE49-F238E27FC236}">
                <a16:creationId xmlns:a16="http://schemas.microsoft.com/office/drawing/2014/main" id="{672102BD-DA76-40C7-946D-0C1AE9F1F9C6}"/>
              </a:ext>
            </a:extLst>
          </p:cNvPr>
          <p:cNvPicPr>
            <a:picLocks noChangeAspect="1"/>
          </p:cNvPicPr>
          <p:nvPr/>
        </p:nvPicPr>
        <p:blipFill rotWithShape="1">
          <a:blip r:embed="rId6">
            <a:extLst>
              <a:ext uri="{28A0092B-C50C-407E-A947-70E740481C1C}">
                <a14:useLocalDpi xmlns:a14="http://schemas.microsoft.com/office/drawing/2010/main" val="0"/>
              </a:ext>
            </a:extLst>
          </a:blip>
          <a:srcRect t="38710" r="-720" b="33684"/>
          <a:stretch/>
        </p:blipFill>
        <p:spPr>
          <a:xfrm>
            <a:off x="540202" y="4614877"/>
            <a:ext cx="5890547" cy="1576800"/>
          </a:xfrm>
          <a:prstGeom prst="rect">
            <a:avLst/>
          </a:prstGeom>
        </p:spPr>
      </p:pic>
    </p:spTree>
    <p:extLst>
      <p:ext uri="{BB962C8B-B14F-4D97-AF65-F5344CB8AC3E}">
        <p14:creationId xmlns:p14="http://schemas.microsoft.com/office/powerpoint/2010/main" val="3963643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59" name="组合 57"/>
          <p:cNvGrpSpPr/>
          <p:nvPr/>
        </p:nvGrpSpPr>
        <p:grpSpPr>
          <a:xfrm flipV="1">
            <a:off x="-13648" y="-140102"/>
            <a:ext cx="1992573" cy="1405007"/>
            <a:chOff x="0" y="0"/>
            <a:chExt cx="9046719" cy="6382013"/>
          </a:xfrm>
        </p:grpSpPr>
        <p:sp>
          <p:nvSpPr>
            <p:cNvPr id="6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7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88" name="组合 57"/>
          <p:cNvGrpSpPr/>
          <p:nvPr/>
        </p:nvGrpSpPr>
        <p:grpSpPr>
          <a:xfrm flipH="1" flipV="1">
            <a:off x="10226723" y="-106944"/>
            <a:ext cx="1992573" cy="1405007"/>
            <a:chOff x="0" y="0"/>
            <a:chExt cx="9046719" cy="6382013"/>
          </a:xfrm>
        </p:grpSpPr>
        <p:sp>
          <p:nvSpPr>
            <p:cNvPr id="89"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0"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1"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2"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3"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4"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5"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6"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7"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8"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9"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0"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1"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2"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3"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4"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5"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6"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7"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8"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09"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0"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1"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2"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3"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14"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2" name="矩形 1">
            <a:extLst>
              <a:ext uri="{FF2B5EF4-FFF2-40B4-BE49-F238E27FC236}">
                <a16:creationId xmlns:a16="http://schemas.microsoft.com/office/drawing/2014/main" id="{FC304BD5-2A79-40E8-A12B-42C02426DAE5}"/>
              </a:ext>
            </a:extLst>
          </p:cNvPr>
          <p:cNvSpPr/>
          <p:nvPr/>
        </p:nvSpPr>
        <p:spPr>
          <a:xfrm>
            <a:off x="197816" y="223662"/>
            <a:ext cx="4602279" cy="584775"/>
          </a:xfrm>
          <a:prstGeom prst="rect">
            <a:avLst/>
          </a:prstGeom>
          <a:noFill/>
        </p:spPr>
        <p:txBody>
          <a:bodyPr wrap="square" lIns="91440" tIns="45720" rIns="91440" bIns="45720">
            <a:spAutoFit/>
          </a:bodyPr>
          <a:lstStyle/>
          <a:p>
            <a:r>
              <a:rPr lang="en-US" altLang="zh-CN" sz="3200" b="1" spc="50" dirty="0">
                <a:ln w="9525" cmpd="sng">
                  <a:solidFill>
                    <a:schemeClr val="accent1"/>
                  </a:solidFill>
                  <a:prstDash val="solid"/>
                </a:ln>
                <a:solidFill>
                  <a:srgbClr val="70AD47">
                    <a:tint val="1000"/>
                  </a:srgbClr>
                </a:solidFill>
                <a:effectLst>
                  <a:glow rad="38100">
                    <a:schemeClr val="accent1">
                      <a:alpha val="40000"/>
                    </a:schemeClr>
                  </a:glow>
                </a:effectLst>
              </a:rPr>
              <a:t>Part1</a:t>
            </a:r>
            <a:r>
              <a:rPr lang="zh-CN" alt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：飞机打靶原理</a:t>
            </a:r>
          </a:p>
        </p:txBody>
      </p:sp>
      <p:sp>
        <p:nvSpPr>
          <p:cNvPr id="3" name="矩形 2">
            <a:extLst>
              <a:ext uri="{FF2B5EF4-FFF2-40B4-BE49-F238E27FC236}">
                <a16:creationId xmlns:a16="http://schemas.microsoft.com/office/drawing/2014/main" id="{D93919DC-FC1F-4F58-A71F-C3AB5EC09778}"/>
              </a:ext>
            </a:extLst>
          </p:cNvPr>
          <p:cNvSpPr/>
          <p:nvPr/>
        </p:nvSpPr>
        <p:spPr>
          <a:xfrm>
            <a:off x="572963" y="2124512"/>
            <a:ext cx="6096000" cy="2246769"/>
          </a:xfrm>
          <a:prstGeom prst="rect">
            <a:avLst/>
          </a:prstGeom>
        </p:spPr>
        <p:txBody>
          <a:bodyPr>
            <a:spAutoFit/>
          </a:bodyPr>
          <a:lstStyle/>
          <a:p>
            <a:r>
              <a:rPr lang="zh-CN" altLang="en-US" sz="2800" dirty="0">
                <a:solidFill>
                  <a:schemeClr val="bg1"/>
                </a:solidFill>
                <a:latin typeface="Segoe UI Historic" panose="020B0502040204020203" pitchFamily="34" charset="0"/>
                <a:cs typeface="Segoe UI Historic" panose="020B0502040204020203" pitchFamily="34" charset="0"/>
              </a:rPr>
              <a:t>虽然飞机的速度是一定的，但是三个方向的分速度</a:t>
            </a:r>
            <a:r>
              <a:rPr lang="en-US" altLang="zh-CN" sz="2800" dirty="0">
                <a:solidFill>
                  <a:schemeClr val="bg1"/>
                </a:solidFill>
                <a:latin typeface="Segoe UI Historic" panose="020B0502040204020203" pitchFamily="34" charset="0"/>
                <a:cs typeface="Segoe UI Historic" panose="020B0502040204020203" pitchFamily="34" charset="0"/>
              </a:rPr>
              <a:t>dx, </a:t>
            </a:r>
            <a:r>
              <a:rPr lang="en-US" altLang="zh-CN" sz="2800" dirty="0" err="1">
                <a:solidFill>
                  <a:schemeClr val="bg1"/>
                </a:solidFill>
                <a:latin typeface="Segoe UI Historic" panose="020B0502040204020203" pitchFamily="34" charset="0"/>
                <a:cs typeface="Segoe UI Historic" panose="020B0502040204020203" pitchFamily="34" charset="0"/>
              </a:rPr>
              <a:t>dy</a:t>
            </a:r>
            <a:r>
              <a:rPr lang="en-US" altLang="zh-CN" sz="2800" dirty="0">
                <a:solidFill>
                  <a:schemeClr val="bg1"/>
                </a:solidFill>
                <a:latin typeface="Segoe UI Historic" panose="020B0502040204020203" pitchFamily="34" charset="0"/>
                <a:cs typeface="Segoe UI Historic" panose="020B0502040204020203" pitchFamily="34" charset="0"/>
              </a:rPr>
              <a:t>, </a:t>
            </a:r>
            <a:r>
              <a:rPr lang="en-US" altLang="zh-CN" sz="2800" dirty="0" err="1">
                <a:solidFill>
                  <a:schemeClr val="bg1"/>
                </a:solidFill>
                <a:latin typeface="Segoe UI Historic" panose="020B0502040204020203" pitchFamily="34" charset="0"/>
                <a:cs typeface="Segoe UI Historic" panose="020B0502040204020203" pitchFamily="34" charset="0"/>
              </a:rPr>
              <a:t>dz</a:t>
            </a:r>
            <a:r>
              <a:rPr lang="zh-CN" altLang="en-US" sz="2800" dirty="0">
                <a:solidFill>
                  <a:schemeClr val="bg1"/>
                </a:solidFill>
                <a:latin typeface="Segoe UI Historic" panose="020B0502040204020203" pitchFamily="34" charset="0"/>
                <a:cs typeface="Segoe UI Historic" panose="020B0502040204020203" pitchFamily="34" charset="0"/>
              </a:rPr>
              <a:t>是与角速度有关的</a:t>
            </a:r>
            <a:r>
              <a:rPr lang="en-US" altLang="zh-CN" sz="2800" dirty="0">
                <a:solidFill>
                  <a:schemeClr val="bg1"/>
                </a:solidFill>
                <a:latin typeface="Segoe UI Historic" panose="020B0502040204020203" pitchFamily="34" charset="0"/>
                <a:cs typeface="Segoe UI Historic" panose="020B0502040204020203" pitchFamily="34" charset="0"/>
              </a:rPr>
              <a:t>, </a:t>
            </a:r>
            <a:r>
              <a:rPr lang="zh-CN" altLang="en-US" sz="2800" dirty="0">
                <a:solidFill>
                  <a:schemeClr val="bg1"/>
                </a:solidFill>
                <a:latin typeface="Segoe UI Historic" panose="020B0502040204020203" pitchFamily="34" charset="0"/>
                <a:cs typeface="Segoe UI Historic" panose="020B0502040204020203" pitchFamily="34" charset="0"/>
              </a:rPr>
              <a:t>那么我们的策略即为调整至与敌机角度一致之后保持方向不变直行直至追上敌机。</a:t>
            </a:r>
            <a:endParaRPr lang="zh-CN" altLang="zh-CN" sz="2800" dirty="0">
              <a:solidFill>
                <a:schemeClr val="bg1"/>
              </a:solidFill>
              <a:latin typeface="Segoe UI Historic" panose="020B0502040204020203" pitchFamily="34" charset="0"/>
              <a:cs typeface="Segoe UI Historic" panose="020B0502040204020203" pitchFamily="34" charset="0"/>
            </a:endParaRPr>
          </a:p>
        </p:txBody>
      </p:sp>
      <p:pic>
        <p:nvPicPr>
          <p:cNvPr id="87" name="Picture 6">
            <a:extLst>
              <a:ext uri="{FF2B5EF4-FFF2-40B4-BE49-F238E27FC236}">
                <a16:creationId xmlns:a16="http://schemas.microsoft.com/office/drawing/2014/main" id="{0B9EC276-4CF2-44FC-9F6B-9D60DC9B2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41" y="2153741"/>
            <a:ext cx="5221399" cy="185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160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2" name="组合 56"/>
          <p:cNvGrpSpPr/>
          <p:nvPr/>
        </p:nvGrpSpPr>
        <p:grpSpPr>
          <a:xfrm flipH="1" flipV="1">
            <a:off x="5742952" y="-374711"/>
            <a:ext cx="6507162" cy="4591050"/>
            <a:chOff x="0" y="0"/>
            <a:chExt cx="9046719" cy="6382013"/>
          </a:xfrm>
        </p:grpSpPr>
        <p:sp>
          <p:nvSpPr>
            <p:cNvPr id="3" name="等腰三角形 30"/>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 name="等腰三角形 31"/>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 name="等腰三角形 32"/>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6" name="等腰三角形 33"/>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7" name="等腰三角形 34"/>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等腰三角形 35"/>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9" name="等腰三角形 36"/>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0" name="等腰三角形 37"/>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1" name="等腰三角形 38"/>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2" name="等腰三角形 39"/>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3" name="等腰三角形 40"/>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等腰三角形 41"/>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5" name="等腰三角形 42"/>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等腰三角形 43"/>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7" name="等腰三角形 44"/>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等腰三角形 45"/>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19" name="等腰三角形 46"/>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等腰三角形 47"/>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1" name="等腰三角形 48"/>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等腰三角形 49"/>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3" name="等腰三角形 50"/>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等腰三角形 51"/>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5" name="等腰三角形 52"/>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6" name="等腰三角形 53"/>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7" name="等腰三角形 54"/>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28" name="等腰三角形 55"/>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grpSp>
        <p:nvGrpSpPr>
          <p:cNvPr id="29" name="组合 57"/>
          <p:cNvGrpSpPr/>
          <p:nvPr/>
        </p:nvGrpSpPr>
        <p:grpSpPr>
          <a:xfrm>
            <a:off x="-94941" y="2657689"/>
            <a:ext cx="6508750" cy="4589462"/>
            <a:chOff x="0" y="0"/>
            <a:chExt cx="9046719" cy="6382013"/>
          </a:xfrm>
        </p:grpSpPr>
        <p:sp>
          <p:nvSpPr>
            <p:cNvPr id="30" name="等腰三角形 58"/>
            <p:cNvSpPr/>
            <p:nvPr/>
          </p:nvSpPr>
          <p:spPr>
            <a:xfrm rot="1778945" flipV="1">
              <a:off x="5294657" y="5565129"/>
              <a:ext cx="1000070" cy="816884"/>
            </a:xfrm>
            <a:prstGeom prst="triangle">
              <a:avLst>
                <a:gd name="adj" fmla="val 0"/>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1" name="等腰三角形 59"/>
            <p:cNvSpPr/>
            <p:nvPr/>
          </p:nvSpPr>
          <p:spPr>
            <a:xfrm rot="-5400000" flipV="1">
              <a:off x="212260" y="-124898"/>
              <a:ext cx="1691550" cy="1941346"/>
            </a:xfrm>
            <a:prstGeom prst="triangle">
              <a:avLst>
                <a:gd name="adj" fmla="val 31486"/>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2" name="等腰三角形 60"/>
            <p:cNvSpPr/>
            <p:nvPr/>
          </p:nvSpPr>
          <p:spPr>
            <a:xfrm rot="-921972" flipV="1">
              <a:off x="182280" y="1405941"/>
              <a:ext cx="2012309" cy="990973"/>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3" name="等腰三角形 61"/>
            <p:cNvSpPr/>
            <p:nvPr/>
          </p:nvSpPr>
          <p:spPr>
            <a:xfrm>
              <a:off x="1311644" y="1158146"/>
              <a:ext cx="1351702" cy="1221501"/>
            </a:xfrm>
            <a:prstGeom prst="triangle">
              <a:avLst>
                <a:gd name="adj" fmla="val 52347"/>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等腰三角形 62"/>
            <p:cNvSpPr/>
            <p:nvPr/>
          </p:nvSpPr>
          <p:spPr>
            <a:xfrm flipV="1">
              <a:off x="1317994" y="2378553"/>
              <a:ext cx="1351702" cy="867229"/>
            </a:xfrm>
            <a:prstGeom prst="triangle">
              <a:avLst>
                <a:gd name="adj" fmla="val 50000"/>
              </a:avLst>
            </a:prstGeom>
            <a:solidFill>
              <a:schemeClr val="bg1">
                <a:alpha val="7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等腰三角形 63"/>
            <p:cNvSpPr/>
            <p:nvPr/>
          </p:nvSpPr>
          <p:spPr>
            <a:xfrm>
              <a:off x="869240" y="2376979"/>
              <a:ext cx="1127589" cy="866420"/>
            </a:xfrm>
            <a:prstGeom prst="triangle">
              <a:avLst>
                <a:gd name="adj" fmla="val 40398"/>
              </a:avLst>
            </a:prstGeom>
            <a:solidFill>
              <a:schemeClr val="bg1">
                <a:alpha val="50195"/>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6" name="等腰三角形 64"/>
            <p:cNvSpPr/>
            <p:nvPr/>
          </p:nvSpPr>
          <p:spPr>
            <a:xfrm rot="3785567">
              <a:off x="-53136" y="1880807"/>
              <a:ext cx="1760190" cy="800984"/>
            </a:xfrm>
            <a:prstGeom prst="triangle">
              <a:avLst>
                <a:gd name="adj" fmla="val 68139"/>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等腰三角形 65"/>
            <p:cNvSpPr/>
            <p:nvPr/>
          </p:nvSpPr>
          <p:spPr>
            <a:xfrm rot="5400000">
              <a:off x="-501216" y="2282804"/>
              <a:ext cx="1960884" cy="778378"/>
            </a:xfrm>
            <a:prstGeom prst="triangle">
              <a:avLst>
                <a:gd name="adj" fmla="val 79579"/>
              </a:avLst>
            </a:prstGeom>
            <a:solidFill>
              <a:schemeClr val="bg1">
                <a:alpha val="25098"/>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8" name="等腰三角形 66"/>
            <p:cNvSpPr/>
            <p:nvPr/>
          </p:nvSpPr>
          <p:spPr>
            <a:xfrm rot="7684915">
              <a:off x="2833192" y="2299162"/>
              <a:ext cx="1089376" cy="2660917"/>
            </a:xfrm>
            <a:prstGeom prst="triangle">
              <a:avLst>
                <a:gd name="adj" fmla="val 0"/>
              </a:avLst>
            </a:prstGeom>
            <a:solidFill>
              <a:schemeClr val="bg1">
                <a:alpha val="8980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等腰三角形 67"/>
            <p:cNvSpPr/>
            <p:nvPr/>
          </p:nvSpPr>
          <p:spPr>
            <a:xfrm flipV="1">
              <a:off x="864278" y="3243399"/>
              <a:ext cx="1124805" cy="1199998"/>
            </a:xfrm>
            <a:prstGeom prst="triangle">
              <a:avLst>
                <a:gd name="adj" fmla="val 69194"/>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0" name="等腰三角形 68"/>
            <p:cNvSpPr/>
            <p:nvPr/>
          </p:nvSpPr>
          <p:spPr>
            <a:xfrm rot="6365338">
              <a:off x="2558073" y="2798707"/>
              <a:ext cx="1267969" cy="2865066"/>
            </a:xfrm>
            <a:prstGeom prst="triangle">
              <a:avLst>
                <a:gd name="adj" fmla="val 0"/>
              </a:avLst>
            </a:prstGeom>
            <a:solidFill>
              <a:schemeClr val="bg1">
                <a:alpha val="27843"/>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等腰三角形 69"/>
            <p:cNvSpPr/>
            <p:nvPr/>
          </p:nvSpPr>
          <p:spPr>
            <a:xfrm rot="1593660">
              <a:off x="132887" y="3371057"/>
              <a:ext cx="1779204" cy="731316"/>
            </a:xfrm>
            <a:prstGeom prst="triangle">
              <a:avLst>
                <a:gd name="adj" fmla="val 30144"/>
              </a:avLst>
            </a:prstGeom>
            <a:solidFill>
              <a:schemeClr val="bg1">
                <a:alpha val="6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2" name="等腰三角形 70"/>
            <p:cNvSpPr/>
            <p:nvPr/>
          </p:nvSpPr>
          <p:spPr>
            <a:xfrm rot="1276091" flipV="1">
              <a:off x="6888148" y="4760841"/>
              <a:ext cx="1923866" cy="924494"/>
            </a:xfrm>
            <a:prstGeom prst="triangle">
              <a:avLst>
                <a:gd name="adj" fmla="val 20551"/>
              </a:avLst>
            </a:prstGeom>
            <a:solidFill>
              <a:schemeClr val="bg1">
                <a:alpha val="8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3" name="等腰三角形 71"/>
            <p:cNvSpPr/>
            <p:nvPr/>
          </p:nvSpPr>
          <p:spPr>
            <a:xfrm rot="3557471">
              <a:off x="5149610" y="3321897"/>
              <a:ext cx="1579184" cy="1818685"/>
            </a:xfrm>
            <a:prstGeom prst="triangle">
              <a:avLst>
                <a:gd name="adj" fmla="val 100000"/>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等腰三角形 72"/>
            <p:cNvSpPr/>
            <p:nvPr/>
          </p:nvSpPr>
          <p:spPr>
            <a:xfrm rot="-473141">
              <a:off x="4257392" y="4014531"/>
              <a:ext cx="1207032" cy="1447025"/>
            </a:xfrm>
            <a:prstGeom prst="triangle">
              <a:avLst>
                <a:gd name="adj" fmla="val 50000"/>
              </a:avLst>
            </a:prstGeom>
            <a:solidFill>
              <a:schemeClr val="bg1">
                <a:alpha val="6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5" name="等腰三角形 73"/>
            <p:cNvSpPr/>
            <p:nvPr/>
          </p:nvSpPr>
          <p:spPr>
            <a:xfrm rot="10343818">
              <a:off x="1625362" y="4224767"/>
              <a:ext cx="3196140" cy="682768"/>
            </a:xfrm>
            <a:prstGeom prst="triangle">
              <a:avLst>
                <a:gd name="adj" fmla="val 50000"/>
              </a:avLst>
            </a:prstGeom>
            <a:solidFill>
              <a:schemeClr val="bg1">
                <a:alpha val="6392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等腰三角形 74"/>
            <p:cNvSpPr/>
            <p:nvPr/>
          </p:nvSpPr>
          <p:spPr>
            <a:xfrm rot="8965304">
              <a:off x="3443697" y="4383615"/>
              <a:ext cx="1714991" cy="1098352"/>
            </a:xfrm>
            <a:prstGeom prst="triangle">
              <a:avLst>
                <a:gd name="adj" fmla="val 64736"/>
              </a:avLst>
            </a:prstGeom>
            <a:solidFill>
              <a:schemeClr val="bg1">
                <a:alpha val="20000"/>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7" name="等腰三角形 75"/>
            <p:cNvSpPr/>
            <p:nvPr/>
          </p:nvSpPr>
          <p:spPr>
            <a:xfrm rot="8950987">
              <a:off x="5663599" y="4846756"/>
              <a:ext cx="1811165" cy="877170"/>
            </a:xfrm>
            <a:prstGeom prst="triangle">
              <a:avLst>
                <a:gd name="adj" fmla="val 26861"/>
              </a:avLst>
            </a:prstGeom>
            <a:solidFill>
              <a:schemeClr val="bg1">
                <a:alpha val="45097"/>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等腰三角形 76"/>
            <p:cNvSpPr/>
            <p:nvPr/>
          </p:nvSpPr>
          <p:spPr>
            <a:xfrm rot="-5987036">
              <a:off x="7729908" y="4753449"/>
              <a:ext cx="730793" cy="1804890"/>
            </a:xfrm>
            <a:prstGeom prst="triangle">
              <a:avLst>
                <a:gd name="adj" fmla="val 100000"/>
              </a:avLst>
            </a:prstGeom>
            <a:solidFill>
              <a:schemeClr val="bg1">
                <a:alpha val="4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49" name="等腰三角形 77"/>
            <p:cNvSpPr/>
            <p:nvPr/>
          </p:nvSpPr>
          <p:spPr>
            <a:xfrm>
              <a:off x="6438245" y="5441141"/>
              <a:ext cx="2608474" cy="421481"/>
            </a:xfrm>
            <a:prstGeom prst="triangle">
              <a:avLst>
                <a:gd name="adj" fmla="val 26861"/>
              </a:avLst>
            </a:prstGeom>
            <a:solidFill>
              <a:schemeClr val="bg1">
                <a:alpha val="3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等腰三角形 78"/>
            <p:cNvSpPr/>
            <p:nvPr/>
          </p:nvSpPr>
          <p:spPr>
            <a:xfrm rot="155087" flipV="1">
              <a:off x="5550315" y="5409969"/>
              <a:ext cx="1589538" cy="452413"/>
            </a:xfrm>
            <a:prstGeom prst="triangle">
              <a:avLst>
                <a:gd name="adj" fmla="val 56083"/>
              </a:avLst>
            </a:prstGeom>
            <a:solidFill>
              <a:schemeClr val="bg1">
                <a:alpha val="8784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等腰三角形 79"/>
            <p:cNvSpPr/>
            <p:nvPr/>
          </p:nvSpPr>
          <p:spPr>
            <a:xfrm rot="-472517" flipV="1">
              <a:off x="4391670" y="5452092"/>
              <a:ext cx="1216238" cy="550055"/>
            </a:xfrm>
            <a:prstGeom prst="triangle">
              <a:avLst>
                <a:gd name="adj" fmla="val 65264"/>
              </a:avLst>
            </a:prstGeom>
            <a:solidFill>
              <a:schemeClr val="bg1">
                <a:alpha val="39999"/>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2" name="等腰三角形 80"/>
            <p:cNvSpPr/>
            <p:nvPr/>
          </p:nvSpPr>
          <p:spPr>
            <a:xfrm rot="5400000">
              <a:off x="-228088" y="3979391"/>
              <a:ext cx="2171078" cy="1553778"/>
            </a:xfrm>
            <a:prstGeom prst="triangle">
              <a:avLst>
                <a:gd name="adj" fmla="val 36120"/>
              </a:avLst>
            </a:prstGeom>
            <a:solidFill>
              <a:schemeClr val="bg1">
                <a:alpha val="3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等腰三角形 81"/>
            <p:cNvSpPr/>
            <p:nvPr/>
          </p:nvSpPr>
          <p:spPr>
            <a:xfrm>
              <a:off x="0" y="4443396"/>
              <a:ext cx="1772574" cy="1476180"/>
            </a:xfrm>
            <a:prstGeom prst="triangle">
              <a:avLst>
                <a:gd name="adj" fmla="val 92833"/>
              </a:avLst>
            </a:prstGeom>
            <a:solidFill>
              <a:schemeClr val="bg1">
                <a:alpha val="54901"/>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4" name="等腰三角形 82"/>
            <p:cNvSpPr/>
            <p:nvPr/>
          </p:nvSpPr>
          <p:spPr>
            <a:xfrm rot="-559424">
              <a:off x="2486608" y="4875373"/>
              <a:ext cx="1861776" cy="832572"/>
            </a:xfrm>
            <a:prstGeom prst="triangle">
              <a:avLst>
                <a:gd name="adj" fmla="val 45856"/>
              </a:avLst>
            </a:prstGeom>
            <a:solidFill>
              <a:schemeClr val="bg1">
                <a:alpha val="14902"/>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等腰三角形 83"/>
            <p:cNvSpPr/>
            <p:nvPr/>
          </p:nvSpPr>
          <p:spPr>
            <a:xfrm>
              <a:off x="2514605" y="5544951"/>
              <a:ext cx="2481469" cy="317670"/>
            </a:xfrm>
            <a:prstGeom prst="triangle">
              <a:avLst>
                <a:gd name="adj" fmla="val 75602"/>
              </a:avLst>
            </a:prstGeom>
            <a:solidFill>
              <a:schemeClr val="bg1">
                <a:alpha val="52156"/>
              </a:schemeClr>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56" name="TextBox 20"/>
          <p:cNvSpPr txBox="1"/>
          <p:nvPr/>
        </p:nvSpPr>
        <p:spPr>
          <a:xfrm>
            <a:off x="2058495" y="718762"/>
            <a:ext cx="2035814" cy="2554545"/>
          </a:xfrm>
          <a:prstGeom prst="rect">
            <a:avLst/>
          </a:prstGeom>
          <a:noFill/>
        </p:spPr>
        <p:txBody>
          <a:bodyPr wrap="none" lIns="0" tIns="0" rIns="0" bIns="0" rtlCol="0">
            <a:spAutoFit/>
          </a:bodyPr>
          <a:lstStyle/>
          <a:p>
            <a:r>
              <a:rPr lang="en-US" altLang="zh-CN" sz="16600" b="1" spc="400" dirty="0">
                <a:solidFill>
                  <a:schemeClr val="bg1"/>
                </a:solidFill>
                <a:latin typeface="Agency FB" panose="020B0503020202020204" pitchFamily="34" charset="0"/>
                <a:ea typeface="微软雅黑" pitchFamily="34" charset="-122"/>
              </a:rPr>
              <a:t>02</a:t>
            </a:r>
            <a:endParaRPr lang="zh-CN" altLang="en-US" sz="16600" b="1" spc="400" dirty="0">
              <a:solidFill>
                <a:schemeClr val="bg1"/>
              </a:solidFill>
              <a:latin typeface="Agency FB" panose="020B0503020202020204" pitchFamily="34" charset="0"/>
              <a:ea typeface="微软雅黑" pitchFamily="34" charset="-122"/>
            </a:endParaRPr>
          </a:p>
        </p:txBody>
      </p:sp>
      <p:sp>
        <p:nvSpPr>
          <p:cNvPr id="57" name="矩形 56"/>
          <p:cNvSpPr/>
          <p:nvPr/>
        </p:nvSpPr>
        <p:spPr>
          <a:xfrm>
            <a:off x="4525927" y="3591983"/>
            <a:ext cx="6109366" cy="1107996"/>
          </a:xfrm>
          <a:prstGeom prst="rect">
            <a:avLst/>
          </a:prstGeom>
        </p:spPr>
        <p:txBody>
          <a:bodyPr wrap="none">
            <a:spAutoFit/>
          </a:bodyPr>
          <a:lstStyle/>
          <a:p>
            <a:pPr algn="ctr"/>
            <a:r>
              <a:rPr lang="zh-CN" altLang="en-US" sz="6600" dirty="0">
                <a:solidFill>
                  <a:schemeClr val="bg1"/>
                </a:solidFill>
                <a:latin typeface="方正清刻本悦宋简体" panose="02000000000000000000" pitchFamily="2" charset="-122"/>
                <a:ea typeface="方正清刻本悦宋简体" panose="02000000000000000000" pitchFamily="2" charset="-122"/>
              </a:rPr>
              <a:t>固定靶展示分析</a:t>
            </a:r>
          </a:p>
        </p:txBody>
      </p:sp>
      <p:cxnSp>
        <p:nvCxnSpPr>
          <p:cNvPr id="58" name="直接连接符 57"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2700000">
            <a:off x="4331621" y="1884767"/>
            <a:ext cx="0" cy="2880000"/>
          </a:xfrm>
          <a:prstGeom prst="line">
            <a:avLst/>
          </a:prstGeom>
          <a:ln w="25400">
            <a:solidFill>
              <a:srgbClr val="FEFE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1580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0-#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6"/>
                                        </p:tgtEl>
                                        <p:attrNameLst>
                                          <p:attrName>style.visibility</p:attrName>
                                        </p:attrNameLst>
                                      </p:cBhvr>
                                      <p:to>
                                        <p:strVal val="visible"/>
                                      </p:to>
                                    </p:set>
                                    <p:anim by="(-#ppt_w*2)" calcmode="lin" valueType="num">
                                      <p:cBhvr rctx="PPT">
                                        <p:cTn id="16" dur="500" autoRev="1" fill="hold">
                                          <p:stCondLst>
                                            <p:cond delay="0"/>
                                          </p:stCondLst>
                                        </p:cTn>
                                        <p:tgtEl>
                                          <p:spTgt spid="56"/>
                                        </p:tgtEl>
                                        <p:attrNameLst>
                                          <p:attrName>ppt_w</p:attrName>
                                        </p:attrNameLst>
                                      </p:cBhvr>
                                    </p:anim>
                                    <p:anim by="(#ppt_w*0.50)" calcmode="lin" valueType="num">
                                      <p:cBhvr>
                                        <p:cTn id="17" dur="500" decel="50000" autoRev="1" fill="hold">
                                          <p:stCondLst>
                                            <p:cond delay="0"/>
                                          </p:stCondLst>
                                        </p:cTn>
                                        <p:tgtEl>
                                          <p:spTgt spid="56"/>
                                        </p:tgtEl>
                                        <p:attrNameLst>
                                          <p:attrName>ppt_x</p:attrName>
                                        </p:attrNameLst>
                                      </p:cBhvr>
                                    </p:anim>
                                    <p:anim from="(-#ppt_h/2)" to="(#ppt_y)" calcmode="lin" valueType="num">
                                      <p:cBhvr>
                                        <p:cTn id="18" dur="1000" fill="hold">
                                          <p:stCondLst>
                                            <p:cond delay="0"/>
                                          </p:stCondLst>
                                        </p:cTn>
                                        <p:tgtEl>
                                          <p:spTgt spid="56"/>
                                        </p:tgtEl>
                                        <p:attrNameLst>
                                          <p:attrName>ppt_y</p:attrName>
                                        </p:attrNameLst>
                                      </p:cBhvr>
                                    </p:anim>
                                    <p:animRot by="21600000">
                                      <p:cBhvr>
                                        <p:cTn id="19" dur="1000" fill="hold">
                                          <p:stCondLst>
                                            <p:cond delay="0"/>
                                          </p:stCondLst>
                                        </p:cTn>
                                        <p:tgtEl>
                                          <p:spTgt spid="56"/>
                                        </p:tgtEl>
                                        <p:attrNameLst>
                                          <p:attrName>r</p:attrName>
                                        </p:attrNameLst>
                                      </p:cBhvr>
                                    </p:animRot>
                                  </p:childTnLst>
                                </p:cTn>
                              </p:par>
                            </p:childTnLst>
                          </p:cTn>
                        </p:par>
                        <p:par>
                          <p:cTn id="20" fill="hold">
                            <p:stCondLst>
                              <p:cond delay="1850"/>
                            </p:stCondLst>
                            <p:childTnLst>
                              <p:par>
                                <p:cTn id="21" presetID="16" presetClass="entr" presetSubtype="42"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arn(outHorizontal)">
                                      <p:cBhvr>
                                        <p:cTn id="23" dur="500"/>
                                        <p:tgtEl>
                                          <p:spTgt spid="58"/>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p:cTn id="27" dur="1000" fill="hold"/>
                                        <p:tgtEl>
                                          <p:spTgt spid="57"/>
                                        </p:tgtEl>
                                        <p:attrNameLst>
                                          <p:attrName>ppt_w</p:attrName>
                                        </p:attrNameLst>
                                      </p:cBhvr>
                                      <p:tavLst>
                                        <p:tav tm="0">
                                          <p:val>
                                            <p:fltVal val="0"/>
                                          </p:val>
                                        </p:tav>
                                        <p:tav tm="100000">
                                          <p:val>
                                            <p:strVal val="#ppt_w"/>
                                          </p:val>
                                        </p:tav>
                                      </p:tavLst>
                                    </p:anim>
                                    <p:anim calcmode="lin" valueType="num">
                                      <p:cBhvr>
                                        <p:cTn id="28" dur="1000" fill="hold"/>
                                        <p:tgtEl>
                                          <p:spTgt spid="57"/>
                                        </p:tgtEl>
                                        <p:attrNameLst>
                                          <p:attrName>ppt_h</p:attrName>
                                        </p:attrNameLst>
                                      </p:cBhvr>
                                      <p:tavLst>
                                        <p:tav tm="0">
                                          <p:val>
                                            <p:fltVal val="0"/>
                                          </p:val>
                                        </p:tav>
                                        <p:tav tm="100000">
                                          <p:val>
                                            <p:strVal val="#ppt_h"/>
                                          </p:val>
                                        </p:tav>
                                      </p:tavLst>
                                    </p:anim>
                                    <p:animEffect transition="in" filter="fade">
                                      <p:cBhvr>
                                        <p:cTn id="29"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星空论文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416</Words>
  <Application>Microsoft Office PowerPoint</Application>
  <PresentationFormat>宽屏</PresentationFormat>
  <Paragraphs>47</Paragraphs>
  <Slides>13</Slides>
  <Notes>13</Notes>
  <HiddenSlides>0</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-apple-system</vt:lpstr>
      <vt:lpstr>等线</vt:lpstr>
      <vt:lpstr>等线 Light</vt:lpstr>
      <vt:lpstr>方正清刻本悦宋简体</vt:lpstr>
      <vt:lpstr>微软雅黑</vt:lpstr>
      <vt:lpstr>幼圆</vt:lpstr>
      <vt:lpstr>Agency FB</vt:lpstr>
      <vt:lpstr>Arial</vt:lpstr>
      <vt:lpstr>Calibri</vt:lpstr>
      <vt:lpstr>Impact</vt:lpstr>
      <vt:lpstr>Segoe UI</vt:lpstr>
      <vt:lpstr>Segoe UI Historic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19083</dc:creator>
  <cp:lastModifiedBy>义天 周</cp:lastModifiedBy>
  <cp:revision>40</cp:revision>
  <dcterms:created xsi:type="dcterms:W3CDTF">2017-04-08T13:58:05Z</dcterms:created>
  <dcterms:modified xsi:type="dcterms:W3CDTF">2021-06-28T06:32:32Z</dcterms:modified>
</cp:coreProperties>
</file>